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1" name="Google Shape;20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7" name="Google Shape;207;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9" name="Google Shape;219;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5" name="Google Shape;22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9" name="Google Shape;249;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5" name="Google Shape;255;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7" name="Google Shape;267;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3" name="Google Shape;273;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 name="Google Shape;279;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5" name="Google Shape;285;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1" name="Google Shape;291;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7" name="Google Shape;297;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5" name="Google Shape;16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1" name="Google Shape;17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9" name="Google Shape;18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2"/>
          <p:cNvGrpSpPr/>
          <p:nvPr/>
        </p:nvGrpSpPr>
        <p:grpSpPr>
          <a:xfrm>
            <a:off x="0" y="-8467"/>
            <a:ext cx="12192000" cy="6866467"/>
            <a:chOff x="0" y="-8467"/>
            <a:chExt cx="12192000" cy="6866467"/>
          </a:xfrm>
        </p:grpSpPr>
        <p:cxnSp>
          <p:nvCxnSpPr>
            <p:cNvPr id="24" name="Google Shape;24;p2"/>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2"/>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2"/>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2"/>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2"/>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11"/>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1"/>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12"/>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2"/>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12"/>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
        <p:nvSpPr>
          <p:cNvPr id="103" name="Google Shape;103;p12"/>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CA" sz="8000" b="0" i="0" u="none" strike="noStrike" cap="none">
                <a:solidFill>
                  <a:srgbClr val="BFE471"/>
                </a:solidFill>
                <a:latin typeface="Arial"/>
                <a:ea typeface="Arial"/>
                <a:cs typeface="Arial"/>
                <a:sym typeface="Arial"/>
              </a:rPr>
              <a:t>“</a:t>
            </a:r>
            <a:endParaRPr/>
          </a:p>
        </p:txBody>
      </p:sp>
      <p:sp>
        <p:nvSpPr>
          <p:cNvPr id="104" name="Google Shape;104;p12"/>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CA" sz="8000" b="0" i="0" u="none" strike="noStrike" cap="none">
                <a:solidFill>
                  <a:srgbClr val="BFE471"/>
                </a:solidFill>
                <a:latin typeface="Arial"/>
                <a:ea typeface="Arial"/>
                <a:cs typeface="Arial"/>
                <a:sym typeface="Arial"/>
              </a:rPr>
              <a:t>”</a:t>
            </a:r>
            <a:endParaRPr sz="1800" b="0" i="0" u="none" strike="noStrike" cap="non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13"/>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3"/>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1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1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
        <p:nvSpPr>
          <p:cNvPr id="118" name="Google Shape;118;p1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CA" sz="8000" b="0" i="0" u="none" strike="noStrike" cap="none">
                <a:solidFill>
                  <a:srgbClr val="BFE471"/>
                </a:solidFill>
                <a:latin typeface="Arial"/>
                <a:ea typeface="Arial"/>
                <a:cs typeface="Arial"/>
                <a:sym typeface="Arial"/>
              </a:rPr>
              <a:t>“</a:t>
            </a:r>
            <a:endParaRPr/>
          </a:p>
        </p:txBody>
      </p:sp>
      <p:sp>
        <p:nvSpPr>
          <p:cNvPr id="119" name="Google Shape;119;p1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CA" sz="8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15"/>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5"/>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15"/>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16"/>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17"/>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17"/>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5"/>
        <p:cNvGrpSpPr/>
        <p:nvPr/>
      </p:nvGrpSpPr>
      <p:grpSpPr>
        <a:xfrm>
          <a:off x="0" y="0"/>
          <a:ext cx="0" cy="0"/>
          <a:chOff x="0" y="0"/>
          <a:chExt cx="0" cy="0"/>
        </a:xfrm>
      </p:grpSpPr>
      <p:sp>
        <p:nvSpPr>
          <p:cNvPr id="46" name="Google Shape;46;p4"/>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5"/>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5"/>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6"/>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6"/>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6"/>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6"/>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2"/>
        <p:cNvGrpSpPr/>
        <p:nvPr/>
      </p:nvGrpSpPr>
      <p:grpSpPr>
        <a:xfrm>
          <a:off x="0" y="0"/>
          <a:ext cx="0" cy="0"/>
          <a:chOff x="0" y="0"/>
          <a:chExt cx="0" cy="0"/>
        </a:xfrm>
      </p:grpSpPr>
      <p:sp>
        <p:nvSpPr>
          <p:cNvPr id="73" name="Google Shape;73;p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9"/>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9"/>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9"/>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10"/>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0"/>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lstStyle>
            <a:lvl1pPr marR="0" lvl="0" algn="ctr"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86" name="Google Shape;86;p10"/>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1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8467"/>
            <a:ext cx="12192000" cy="6866467"/>
            <a:chOff x="0" y="-8467"/>
            <a:chExt cx="12192000" cy="6866467"/>
          </a:xfrm>
        </p:grpSpPr>
        <p:cxnSp>
          <p:nvCxnSpPr>
            <p:cNvPr id="7" name="Google Shape;7;p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5400"/>
              <a:buFont typeface="Trebuchet MS"/>
              <a:buNone/>
            </a:pPr>
            <a:r>
              <a:rPr lang="en-CA"/>
              <a:t>La salubrité des aliments</a:t>
            </a:r>
            <a:endParaRPr/>
          </a:p>
        </p:txBody>
      </p:sp>
      <p:sp>
        <p:nvSpPr>
          <p:cNvPr id="144" name="Google Shape;144;p18"/>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440"/>
              <a:buNone/>
            </a:pPr>
            <a:r>
              <a:rPr lang="en-CA"/>
              <a:t>Cours de préposé à la manutention d’aliments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Le thermomètre</a:t>
            </a:r>
            <a:endParaRPr/>
          </a:p>
        </p:txBody>
      </p:sp>
      <p:sp>
        <p:nvSpPr>
          <p:cNvPr id="198" name="Google Shape;198;p2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Utilisez un thermometer à sonde!</a:t>
            </a:r>
            <a:endParaRPr/>
          </a:p>
          <a:p>
            <a:pPr marL="742950" lvl="1" indent="-285750" algn="l" rtl="0">
              <a:spcBef>
                <a:spcPts val="1000"/>
              </a:spcBef>
              <a:spcAft>
                <a:spcPts val="0"/>
              </a:spcAft>
              <a:buSzPts val="1280"/>
              <a:buChar char="▶"/>
            </a:pPr>
            <a:r>
              <a:rPr lang="en-CA"/>
              <a:t>Insérez la sonde de façon que son dispositive de lecture soit dans la partie la plus épaisse ou au centre de l’aliment s’il n’y a pas de partie plus épaisse.</a:t>
            </a:r>
            <a:endParaRPr/>
          </a:p>
          <a:p>
            <a:pPr marL="742950" lvl="1" indent="-285750" algn="l" rtl="0">
              <a:spcBef>
                <a:spcPts val="1000"/>
              </a:spcBef>
              <a:spcAft>
                <a:spcPts val="0"/>
              </a:spcAft>
              <a:buSzPts val="1280"/>
              <a:buChar char="▶"/>
            </a:pPr>
            <a:r>
              <a:rPr lang="en-CA"/>
              <a:t>Attendez au moins 15 seconds d’obtenir une valeur constant et consignez la temperature affichée.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Séquence de la salubrité alimentaire</a:t>
            </a:r>
            <a:endParaRPr/>
          </a:p>
        </p:txBody>
      </p:sp>
      <p:sp>
        <p:nvSpPr>
          <p:cNvPr id="204" name="Google Shape;204;p2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La séquence de la preparation des aliments est la suivante:</a:t>
            </a:r>
            <a:endParaRPr/>
          </a:p>
          <a:p>
            <a:pPr marL="742950" lvl="1" indent="-285750" algn="l" rtl="0">
              <a:spcBef>
                <a:spcPts val="1000"/>
              </a:spcBef>
              <a:spcAft>
                <a:spcPts val="0"/>
              </a:spcAft>
              <a:buSzPts val="1280"/>
              <a:buChar char="▶"/>
            </a:pPr>
            <a:r>
              <a:rPr lang="en-CA"/>
              <a:t>Réception et entreposage;</a:t>
            </a:r>
            <a:endParaRPr/>
          </a:p>
          <a:p>
            <a:pPr marL="742950" lvl="1" indent="-285750" algn="l" rtl="0">
              <a:spcBef>
                <a:spcPts val="1000"/>
              </a:spcBef>
              <a:spcAft>
                <a:spcPts val="0"/>
              </a:spcAft>
              <a:buSzPts val="1280"/>
              <a:buChar char="▶"/>
            </a:pPr>
            <a:r>
              <a:rPr lang="en-CA"/>
              <a:t>Congélation;</a:t>
            </a:r>
            <a:endParaRPr/>
          </a:p>
          <a:p>
            <a:pPr marL="742950" lvl="1" indent="-285750" algn="l" rtl="0">
              <a:spcBef>
                <a:spcPts val="1000"/>
              </a:spcBef>
              <a:spcAft>
                <a:spcPts val="0"/>
              </a:spcAft>
              <a:buSzPts val="1280"/>
              <a:buChar char="▶"/>
            </a:pPr>
            <a:r>
              <a:rPr lang="en-CA"/>
              <a:t>Décongélation;</a:t>
            </a:r>
            <a:endParaRPr/>
          </a:p>
          <a:p>
            <a:pPr marL="742950" lvl="1" indent="-285750" algn="l" rtl="0">
              <a:spcBef>
                <a:spcPts val="1000"/>
              </a:spcBef>
              <a:spcAft>
                <a:spcPts val="0"/>
              </a:spcAft>
              <a:buSzPts val="1280"/>
              <a:buChar char="▶"/>
            </a:pPr>
            <a:r>
              <a:rPr lang="en-CA"/>
              <a:t>Réfrigération;</a:t>
            </a:r>
            <a:endParaRPr/>
          </a:p>
          <a:p>
            <a:pPr marL="742950" lvl="1" indent="-285750" algn="l" rtl="0">
              <a:spcBef>
                <a:spcPts val="1000"/>
              </a:spcBef>
              <a:spcAft>
                <a:spcPts val="0"/>
              </a:spcAft>
              <a:buSzPts val="1280"/>
              <a:buChar char="▶"/>
            </a:pPr>
            <a:r>
              <a:rPr lang="en-CA"/>
              <a:t>Préparation des aliments;</a:t>
            </a:r>
            <a:endParaRPr/>
          </a:p>
          <a:p>
            <a:pPr marL="742950" lvl="1" indent="-285750" algn="l" rtl="0">
              <a:spcBef>
                <a:spcPts val="1000"/>
              </a:spcBef>
              <a:spcAft>
                <a:spcPts val="0"/>
              </a:spcAft>
              <a:buSzPts val="1280"/>
              <a:buChar char="▶"/>
            </a:pPr>
            <a:r>
              <a:rPr lang="en-CA"/>
              <a:t>Cuisson;</a:t>
            </a:r>
            <a:endParaRPr/>
          </a:p>
          <a:p>
            <a:pPr marL="742950" lvl="1" indent="-285750" algn="l" rtl="0">
              <a:spcBef>
                <a:spcPts val="1000"/>
              </a:spcBef>
              <a:spcAft>
                <a:spcPts val="0"/>
              </a:spcAft>
              <a:buSzPts val="1280"/>
              <a:buChar char="▶"/>
            </a:pPr>
            <a:r>
              <a:rPr lang="en-CA"/>
              <a:t>Réserve au chaud et au frais;</a:t>
            </a:r>
            <a:endParaRPr/>
          </a:p>
          <a:p>
            <a:pPr marL="742950" lvl="1" indent="-285750" algn="l" rtl="0">
              <a:spcBef>
                <a:spcPts val="1000"/>
              </a:spcBef>
              <a:spcAft>
                <a:spcPts val="0"/>
              </a:spcAft>
              <a:buSzPts val="1280"/>
              <a:buChar char="▶"/>
            </a:pPr>
            <a:r>
              <a:rPr lang="en-CA"/>
              <a:t>Refroidissement;</a:t>
            </a:r>
            <a:endParaRPr/>
          </a:p>
          <a:p>
            <a:pPr marL="742950" lvl="1" indent="-285750" algn="l" rtl="0">
              <a:spcBef>
                <a:spcPts val="1000"/>
              </a:spcBef>
              <a:spcAft>
                <a:spcPts val="0"/>
              </a:spcAft>
              <a:buSzPts val="1280"/>
              <a:buChar char="▶"/>
            </a:pPr>
            <a:r>
              <a:rPr lang="en-CA"/>
              <a:t>Réchauffage.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Réception et entreposage</a:t>
            </a:r>
            <a:endParaRPr/>
          </a:p>
        </p:txBody>
      </p:sp>
      <p:sp>
        <p:nvSpPr>
          <p:cNvPr id="210" name="Google Shape;210;p2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Vous devez toujours vous assurez à ce que les aliments que vous procurez proviennent d’une source sûre et à ce qu’ils soient entreposés adéquatement.</a:t>
            </a:r>
            <a:endParaRPr/>
          </a:p>
          <a:p>
            <a:pPr marL="342900" lvl="0" indent="-251459" algn="l" rtl="0">
              <a:spcBef>
                <a:spcPts val="1000"/>
              </a:spcBef>
              <a:spcAft>
                <a:spcPts val="0"/>
              </a:spcAft>
              <a:buSzPts val="1440"/>
              <a:buNone/>
            </a:pPr>
            <a:endParaRPr/>
          </a:p>
          <a:p>
            <a:pPr marL="342900" lvl="0" indent="-342900" algn="l" rtl="0">
              <a:spcBef>
                <a:spcPts val="1000"/>
              </a:spcBef>
              <a:spcAft>
                <a:spcPts val="0"/>
              </a:spcAft>
              <a:buSzPts val="1440"/>
              <a:buChar char="▶"/>
            </a:pPr>
            <a:r>
              <a:rPr lang="en-CA"/>
              <a:t>Lors de leur reception à votre dépôt d’aliments, les aliments devraient être inspectés. Vous voulez que tous les aliments que vous recevez proviennent d’une source approuvée et qu’ils soient en bon état.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Congélation</a:t>
            </a:r>
            <a:endParaRPr/>
          </a:p>
        </p:txBody>
      </p:sp>
      <p:sp>
        <p:nvSpPr>
          <p:cNvPr id="216" name="Google Shape;216;p3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Congélation: les aliments congelés doivent être gardés à une tmepérature de -18°C. Tous les congélateurs doivent avoir un thermometer bien visible et précis. </a:t>
            </a:r>
            <a:endParaRPr/>
          </a:p>
          <a:p>
            <a:pPr marL="342900" lvl="0" indent="-342900" algn="l" rtl="0">
              <a:spcBef>
                <a:spcPts val="1000"/>
              </a:spcBef>
              <a:spcAft>
                <a:spcPts val="0"/>
              </a:spcAft>
              <a:buSzPts val="1440"/>
              <a:buChar char="▶"/>
            </a:pPr>
            <a:r>
              <a:rPr lang="en-CA"/>
              <a:t>Décongelez les aliments sans danger:</a:t>
            </a:r>
            <a:endParaRPr/>
          </a:p>
          <a:p>
            <a:pPr marL="742950" lvl="1" indent="-285750" algn="l" rtl="0">
              <a:spcBef>
                <a:spcPts val="1000"/>
              </a:spcBef>
              <a:spcAft>
                <a:spcPts val="0"/>
              </a:spcAft>
              <a:buSzPts val="1280"/>
              <a:buChar char="▶"/>
            </a:pPr>
            <a:r>
              <a:rPr lang="en-CA"/>
              <a:t>Au régrigérateur à 4°C</a:t>
            </a:r>
            <a:endParaRPr/>
          </a:p>
          <a:p>
            <a:pPr marL="742950" lvl="1" indent="-285750" algn="l" rtl="0">
              <a:spcBef>
                <a:spcPts val="1000"/>
              </a:spcBef>
              <a:spcAft>
                <a:spcPts val="0"/>
              </a:spcAft>
              <a:buSzPts val="1280"/>
              <a:buChar char="▶"/>
            </a:pPr>
            <a:r>
              <a:rPr lang="en-CA"/>
              <a:t>Dans un évier, à l’eau froide courante</a:t>
            </a:r>
            <a:endParaRPr/>
          </a:p>
          <a:p>
            <a:pPr marL="742950" lvl="1" indent="-285750" algn="l" rtl="0">
              <a:spcBef>
                <a:spcPts val="1000"/>
              </a:spcBef>
              <a:spcAft>
                <a:spcPts val="0"/>
              </a:spcAft>
              <a:buSzPts val="1280"/>
              <a:buChar char="▶"/>
            </a:pPr>
            <a:r>
              <a:rPr lang="en-CA"/>
              <a:t>Durant le processus de cuisson continue</a:t>
            </a:r>
            <a:endParaRPr/>
          </a:p>
          <a:p>
            <a:pPr marL="742950" lvl="1" indent="-285750" algn="l" rtl="0">
              <a:spcBef>
                <a:spcPts val="1000"/>
              </a:spcBef>
              <a:spcAft>
                <a:spcPts val="0"/>
              </a:spcAft>
              <a:buSzPts val="1280"/>
              <a:buChar char="▶"/>
            </a:pPr>
            <a:r>
              <a:rPr lang="en-CA"/>
              <a:t>Au micro-ondes</a:t>
            </a:r>
            <a:endParaRPr/>
          </a:p>
          <a:p>
            <a:pPr marL="742950" lvl="1" indent="-204469" algn="l" rtl="0">
              <a:spcBef>
                <a:spcPts val="1000"/>
              </a:spcBef>
              <a:spcAft>
                <a:spcPts val="0"/>
              </a:spcAft>
              <a:buSzPts val="1280"/>
              <a:buNone/>
            </a:pPr>
            <a:endParaRPr/>
          </a:p>
          <a:p>
            <a:pPr marL="457200" lvl="1" indent="0" algn="l" rtl="0">
              <a:spcBef>
                <a:spcPts val="1000"/>
              </a:spcBef>
              <a:spcAft>
                <a:spcPts val="0"/>
              </a:spcAft>
              <a:buSzPts val="1280"/>
              <a:buNone/>
            </a:pPr>
            <a:r>
              <a:rPr lang="en-CA"/>
              <a:t>Si des aliments ont été décongelés, ne les recongelez pas sans les faire cuire au préalable.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Réfrigération</a:t>
            </a:r>
            <a:endParaRPr/>
          </a:p>
        </p:txBody>
      </p:sp>
      <p:sp>
        <p:nvSpPr>
          <p:cNvPr id="222" name="Google Shape;222;p3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Les aliments réfrigérés doivent être gardés à une temperature de 4°C ou moins. Tous les réfrigérateurs doivent avoir un thermometer bien visible et précis.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Cuisson de la viande</a:t>
            </a:r>
            <a:endParaRPr/>
          </a:p>
        </p:txBody>
      </p:sp>
      <p:sp>
        <p:nvSpPr>
          <p:cNvPr id="228" name="Google Shape;228;p3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Porc, agneau, veau et boeuf: 71 °C</a:t>
            </a:r>
            <a:endParaRPr/>
          </a:p>
          <a:p>
            <a:pPr marL="342900" lvl="0" indent="-342900" algn="l" rtl="0">
              <a:spcBef>
                <a:spcPts val="1000"/>
              </a:spcBef>
              <a:spcAft>
                <a:spcPts val="0"/>
              </a:spcAft>
              <a:buSzPts val="1440"/>
              <a:buChar char="▶"/>
            </a:pPr>
            <a:r>
              <a:rPr lang="en-CA"/>
              <a:t>Volaille (entière): 82 °C</a:t>
            </a:r>
            <a:endParaRPr/>
          </a:p>
          <a:p>
            <a:pPr marL="342900" lvl="0" indent="-342900" algn="l" rtl="0">
              <a:spcBef>
                <a:spcPts val="1000"/>
              </a:spcBef>
              <a:spcAft>
                <a:spcPts val="0"/>
              </a:spcAft>
              <a:buSzPts val="1440"/>
              <a:buChar char="▶"/>
            </a:pPr>
            <a:r>
              <a:rPr lang="en-CA"/>
              <a:t>Volaille (en morceaux ou hachée): 74 °C</a:t>
            </a:r>
            <a:endParaRPr/>
          </a:p>
          <a:p>
            <a:pPr marL="342900" lvl="0" indent="-342900" algn="l" rtl="0">
              <a:spcBef>
                <a:spcPts val="1000"/>
              </a:spcBef>
              <a:spcAft>
                <a:spcPts val="0"/>
              </a:spcAft>
              <a:buSzPts val="1440"/>
              <a:buChar char="▶"/>
            </a:pPr>
            <a:r>
              <a:rPr lang="en-CA"/>
              <a:t>Viandes hachées : 71 °C</a:t>
            </a:r>
            <a:endParaRPr/>
          </a:p>
          <a:p>
            <a:pPr marL="342900" lvl="0" indent="-342900" algn="l" rtl="0">
              <a:spcBef>
                <a:spcPts val="1000"/>
              </a:spcBef>
              <a:spcAft>
                <a:spcPts val="0"/>
              </a:spcAft>
              <a:buSzPts val="1440"/>
              <a:buChar char="▶"/>
            </a:pPr>
            <a:r>
              <a:rPr lang="en-CA"/>
              <a:t>Poisson: 70 °C</a:t>
            </a:r>
            <a:endParaRPr/>
          </a:p>
          <a:p>
            <a:pPr marL="342900" lvl="0" indent="-342900" algn="l" rtl="0">
              <a:spcBef>
                <a:spcPts val="1000"/>
              </a:spcBef>
              <a:spcAft>
                <a:spcPts val="0"/>
              </a:spcAft>
              <a:buSzPts val="1440"/>
              <a:buChar char="▶"/>
            </a:pPr>
            <a:r>
              <a:rPr lang="en-CA"/>
              <a:t>Préparations alimentaires contenant de la volaille, des oeufs, de la viande, du poisson ou d’autres aliments potentiellement dangereux: 74°C</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Réserve au chaud et au frais</a:t>
            </a:r>
            <a:endParaRPr/>
          </a:p>
        </p:txBody>
      </p:sp>
      <p:sp>
        <p:nvSpPr>
          <p:cNvPr id="234" name="Google Shape;234;p3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Réserver des aliments signifie les garder à la bonne temperature après leur preparation, jusqu’au moment de les ervir. Les aliments peuvent être réservés au chaud, au frais ou à la temperature ambiante selon leur type et selon le temps de reserve prévu.</a:t>
            </a:r>
            <a:endParaRPr/>
          </a:p>
          <a:p>
            <a:pPr marL="742950" lvl="1" indent="-285750" algn="l" rtl="0">
              <a:spcBef>
                <a:spcPts val="1000"/>
              </a:spcBef>
              <a:spcAft>
                <a:spcPts val="0"/>
              </a:spcAft>
              <a:buSzPts val="1280"/>
              <a:buChar char="▶"/>
            </a:pPr>
            <a:r>
              <a:rPr lang="en-CA"/>
              <a:t>Réserve au chaud : doivent être gardés à 60°C ou plus à tout moment. </a:t>
            </a:r>
            <a:endParaRPr/>
          </a:p>
          <a:p>
            <a:pPr marL="742950" lvl="1" indent="-285750" algn="l" rtl="0">
              <a:spcBef>
                <a:spcPts val="1000"/>
              </a:spcBef>
              <a:spcAft>
                <a:spcPts val="0"/>
              </a:spcAft>
              <a:buSzPts val="1280"/>
              <a:buChar char="▶"/>
            </a:pPr>
            <a:r>
              <a:rPr lang="en-CA"/>
              <a:t>Réserve à la temperature ambiante: pas plus de 2 heures</a:t>
            </a:r>
            <a:endParaRPr/>
          </a:p>
          <a:p>
            <a:pPr marL="742950" lvl="1" indent="-285750" algn="l" rtl="0">
              <a:spcBef>
                <a:spcPts val="1000"/>
              </a:spcBef>
              <a:spcAft>
                <a:spcPts val="0"/>
              </a:spcAft>
              <a:buSzPts val="1280"/>
              <a:buChar char="▶"/>
            </a:pPr>
            <a:r>
              <a:rPr lang="en-CA"/>
              <a:t>Réserve au frais: doivent toujours être gardés à 4 °C ou moins.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Refroidissement</a:t>
            </a:r>
            <a:endParaRPr/>
          </a:p>
        </p:txBody>
      </p:sp>
      <p:sp>
        <p:nvSpPr>
          <p:cNvPr id="240" name="Google Shape;240;p34"/>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Si les aliments cuits doivent être refroidis pour l’entreposage ou le service, il faut être prudent, car ils seront soumis à la zone de temperatures dangereuses, Ls aliments doivent être places sur de la glace ou réfrigérés avant que leur temperature tombe sous les 60°C.</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Contamination microbiologique</a:t>
            </a:r>
            <a:endParaRPr/>
          </a:p>
        </p:txBody>
      </p:sp>
      <p:sp>
        <p:nvSpPr>
          <p:cNvPr id="246" name="Google Shape;246;p3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La contamination croisée se produit de trois façons:</a:t>
            </a:r>
            <a:endParaRPr/>
          </a:p>
          <a:p>
            <a:pPr marL="742950" lvl="1" indent="-285750" algn="l" rtl="0">
              <a:spcBef>
                <a:spcPts val="1000"/>
              </a:spcBef>
              <a:spcAft>
                <a:spcPts val="0"/>
              </a:spcAft>
              <a:buSzPts val="1280"/>
              <a:buChar char="▶"/>
            </a:pPr>
            <a:r>
              <a:rPr lang="en-CA"/>
              <a:t>D’un aliment à un autre</a:t>
            </a:r>
            <a:endParaRPr/>
          </a:p>
          <a:p>
            <a:pPr marL="742950" lvl="1" indent="-285750" algn="l" rtl="0">
              <a:spcBef>
                <a:spcPts val="1000"/>
              </a:spcBef>
              <a:spcAft>
                <a:spcPts val="0"/>
              </a:spcAft>
              <a:buSzPts val="1280"/>
              <a:buChar char="▶"/>
            </a:pPr>
            <a:r>
              <a:rPr lang="en-CA"/>
              <a:t>D’un ustensile à un aliment</a:t>
            </a:r>
            <a:endParaRPr/>
          </a:p>
          <a:p>
            <a:pPr marL="742950" lvl="1" indent="-285750" algn="l" rtl="0">
              <a:spcBef>
                <a:spcPts val="1000"/>
              </a:spcBef>
              <a:spcAft>
                <a:spcPts val="0"/>
              </a:spcAft>
              <a:buSzPts val="1280"/>
              <a:buChar char="▶"/>
            </a:pPr>
            <a:r>
              <a:rPr lang="en-CA"/>
              <a:t>D’une personne à un aliment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3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Hygiène personnelle</a:t>
            </a:r>
            <a:endParaRPr/>
          </a:p>
        </p:txBody>
      </p:sp>
      <p:sp>
        <p:nvSpPr>
          <p:cNvPr id="252" name="Google Shape;252;p36"/>
          <p:cNvSpPr txBox="1">
            <a:spLocks noGrp="1"/>
          </p:cNvSpPr>
          <p:nvPr>
            <p:ph type="body" idx="1"/>
          </p:nvPr>
        </p:nvSpPr>
        <p:spPr>
          <a:xfrm>
            <a:off x="677334" y="1930401"/>
            <a:ext cx="8596668" cy="411096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Uniformes, vêtements et tabliers (tous les employés d’un dépôt d’aliments portent des vêtements propres quand ils manipulent des aliments)</a:t>
            </a:r>
            <a:endParaRPr/>
          </a:p>
          <a:p>
            <a:pPr marL="342900" lvl="0" indent="-342900" algn="l" rtl="0">
              <a:spcBef>
                <a:spcPts val="1000"/>
              </a:spcBef>
              <a:spcAft>
                <a:spcPts val="0"/>
              </a:spcAft>
              <a:buSzPts val="1440"/>
              <a:buChar char="▶"/>
            </a:pPr>
            <a:r>
              <a:rPr lang="en-CA"/>
              <a:t>Cheveux doivent être attaché et tous les employés doivent metre un filet à cheveux.</a:t>
            </a:r>
            <a:endParaRPr/>
          </a:p>
          <a:p>
            <a:pPr marL="342900" lvl="0" indent="-342900" algn="l" rtl="0">
              <a:spcBef>
                <a:spcPts val="1000"/>
              </a:spcBef>
              <a:spcAft>
                <a:spcPts val="0"/>
              </a:spcAft>
              <a:buSzPts val="1440"/>
              <a:buChar char="▶"/>
            </a:pPr>
            <a:r>
              <a:rPr lang="en-CA"/>
              <a:t>Mains et ongles (laver les mains, évitez le vernis à ongles, etc.)</a:t>
            </a:r>
            <a:endParaRPr/>
          </a:p>
          <a:p>
            <a:pPr marL="342900" lvl="0" indent="-342900" algn="l" rtl="0">
              <a:spcBef>
                <a:spcPts val="1000"/>
              </a:spcBef>
              <a:spcAft>
                <a:spcPts val="0"/>
              </a:spcAft>
              <a:buSzPts val="1440"/>
              <a:buChar char="▶"/>
            </a:pPr>
            <a:r>
              <a:rPr lang="en-CA"/>
              <a:t>Utilisation des toilettes (toujours laver ses mains par après)</a:t>
            </a:r>
            <a:endParaRPr/>
          </a:p>
          <a:p>
            <a:pPr marL="342900" lvl="0" indent="-342900" algn="l" rtl="0">
              <a:spcBef>
                <a:spcPts val="1000"/>
              </a:spcBef>
              <a:spcAft>
                <a:spcPts val="0"/>
              </a:spcAft>
              <a:buSzPts val="1440"/>
              <a:buChar char="▶"/>
            </a:pPr>
            <a:r>
              <a:rPr lang="en-CA"/>
              <a:t>Contact du nez et de la bouche  (l’éviter si possible, sinon vous devez soignesement laver vos mains)</a:t>
            </a:r>
            <a:endParaRPr/>
          </a:p>
          <a:p>
            <a:pPr marL="342900" lvl="0" indent="-342900" algn="l" rtl="0">
              <a:spcBef>
                <a:spcPts val="1000"/>
              </a:spcBef>
              <a:spcAft>
                <a:spcPts val="0"/>
              </a:spcAft>
              <a:buSzPts val="1440"/>
              <a:buChar char="▶"/>
            </a:pPr>
            <a:r>
              <a:rPr lang="en-CA"/>
              <a:t>Toux et éternuements (Tout aliment contaminé par des éternuements ou la toux doit être jeté. Toute surface qui est au contact d’aliments et qui est contaminée par des éternuements ou la toux doit être nettoyée et désinfectée.)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Introduction</a:t>
            </a:r>
            <a:endParaRPr/>
          </a:p>
        </p:txBody>
      </p:sp>
      <p:sp>
        <p:nvSpPr>
          <p:cNvPr id="150" name="Google Shape;150;p1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b="1">
                <a:solidFill>
                  <a:srgbClr val="C00000"/>
                </a:solidFill>
              </a:rPr>
              <a:t>Lois fédérales: </a:t>
            </a:r>
            <a:r>
              <a:rPr lang="en-CA"/>
              <a:t>L’Agence Canadienne d’inspection des aliments (ACIA) regroupe des agents d’inspections qui représentent Santé Canada, le ministère de l’Agriculture et de l’Agroalimentaire, ainsi que le ministère des Pêches et des Océans. </a:t>
            </a:r>
            <a:endParaRPr/>
          </a:p>
          <a:p>
            <a:pPr marL="342900" lvl="0" indent="-251459" algn="l" rtl="0">
              <a:spcBef>
                <a:spcPts val="1000"/>
              </a:spcBef>
              <a:spcAft>
                <a:spcPts val="0"/>
              </a:spcAft>
              <a:buSzPts val="1440"/>
              <a:buNone/>
            </a:pPr>
            <a:endParaRPr/>
          </a:p>
          <a:p>
            <a:pPr marL="342900" lvl="0" indent="-342900" algn="l" rtl="0">
              <a:spcBef>
                <a:spcPts val="1000"/>
              </a:spcBef>
              <a:spcAft>
                <a:spcPts val="0"/>
              </a:spcAft>
              <a:buSzPts val="1440"/>
              <a:buChar char="▶"/>
            </a:pPr>
            <a:r>
              <a:rPr lang="en-CA" b="1">
                <a:solidFill>
                  <a:srgbClr val="C00000"/>
                </a:solidFill>
              </a:rPr>
              <a:t>Réglementation provincial :</a:t>
            </a:r>
            <a:r>
              <a:rPr lang="en-CA"/>
              <a:t> Chaque province a son proper recueil de lois et de règlements sur la santé. En Ontario, c’est la </a:t>
            </a:r>
            <a:r>
              <a:rPr lang="en-CA" i="1"/>
              <a:t>Loi sur la protection et la promotion de la santé (LPPS)</a:t>
            </a:r>
            <a:r>
              <a:rPr lang="en-CA"/>
              <a:t>. Tous les bureaux de santé publique et les services de santé sont responsables de la salubrité et des conditions dans lesquelles les aliments sont conserves, prepares et servis au public.</a:t>
            </a:r>
            <a:endParaRPr/>
          </a:p>
          <a:p>
            <a:pPr marL="342900" lvl="0" indent="-251459" algn="l" rtl="0">
              <a:spcBef>
                <a:spcPts val="1000"/>
              </a:spcBef>
              <a:spcAft>
                <a:spcPts val="0"/>
              </a:spcAft>
              <a:buSzPts val="1440"/>
              <a:buNone/>
            </a:pPr>
            <a:endParaRPr/>
          </a:p>
          <a:p>
            <a:pPr marL="342900" lvl="0" indent="-251459" algn="l" rtl="0">
              <a:spcBef>
                <a:spcPts val="1000"/>
              </a:spcBef>
              <a:spcAft>
                <a:spcPts val="0"/>
              </a:spcAft>
              <a:buSzPts val="144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Comment laver ses mains</a:t>
            </a:r>
            <a:endParaRPr/>
          </a:p>
        </p:txBody>
      </p:sp>
      <p:sp>
        <p:nvSpPr>
          <p:cNvPr id="258" name="Google Shape;258;p3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Font typeface="Trebuchet MS"/>
              <a:buAutoNum type="arabicPeriod"/>
            </a:pPr>
            <a:r>
              <a:rPr lang="en-CA"/>
              <a:t>Mouillez-vous les mains</a:t>
            </a:r>
            <a:endParaRPr/>
          </a:p>
          <a:p>
            <a:pPr marL="342900" lvl="0" indent="-342900" algn="l" rtl="0">
              <a:spcBef>
                <a:spcPts val="1000"/>
              </a:spcBef>
              <a:spcAft>
                <a:spcPts val="0"/>
              </a:spcAft>
              <a:buSzPts val="1440"/>
              <a:buFont typeface="Trebuchet MS"/>
              <a:buAutoNum type="arabicPeriod"/>
            </a:pPr>
            <a:r>
              <a:rPr lang="en-CA"/>
              <a:t>Utilisez du savon</a:t>
            </a:r>
            <a:endParaRPr/>
          </a:p>
          <a:p>
            <a:pPr marL="342900" lvl="0" indent="-342900" algn="l" rtl="0">
              <a:spcBef>
                <a:spcPts val="1000"/>
              </a:spcBef>
              <a:spcAft>
                <a:spcPts val="0"/>
              </a:spcAft>
              <a:buSzPts val="1440"/>
              <a:buFont typeface="Trebuchet MS"/>
              <a:buAutoNum type="arabicPeriod"/>
            </a:pPr>
            <a:r>
              <a:rPr lang="en-CA"/>
              <a:t>Moussez bien pour 15 à 20 seconds</a:t>
            </a:r>
            <a:endParaRPr/>
          </a:p>
          <a:p>
            <a:pPr marL="342900" lvl="0" indent="-342900" algn="l" rtl="0">
              <a:spcBef>
                <a:spcPts val="1000"/>
              </a:spcBef>
              <a:spcAft>
                <a:spcPts val="0"/>
              </a:spcAft>
              <a:buSzPts val="1440"/>
              <a:buFont typeface="Trebuchet MS"/>
              <a:buAutoNum type="arabicPeriod"/>
            </a:pPr>
            <a:r>
              <a:rPr lang="en-CA"/>
              <a:t>Rincez</a:t>
            </a:r>
            <a:endParaRPr/>
          </a:p>
          <a:p>
            <a:pPr marL="342900" lvl="0" indent="-342900" algn="l" rtl="0">
              <a:spcBef>
                <a:spcPts val="1000"/>
              </a:spcBef>
              <a:spcAft>
                <a:spcPts val="0"/>
              </a:spcAft>
              <a:buSzPts val="1440"/>
              <a:buFont typeface="Trebuchet MS"/>
              <a:buAutoNum type="arabicPeriod"/>
            </a:pPr>
            <a:r>
              <a:rPr lang="en-CA"/>
              <a:t>Séchez-vous</a:t>
            </a:r>
            <a:endParaRPr/>
          </a:p>
          <a:p>
            <a:pPr marL="342900" lvl="0" indent="-342900" algn="l" rtl="0">
              <a:spcBef>
                <a:spcPts val="1000"/>
              </a:spcBef>
              <a:spcAft>
                <a:spcPts val="0"/>
              </a:spcAft>
              <a:buSzPts val="1440"/>
              <a:buFont typeface="Trebuchet MS"/>
              <a:buAutoNum type="arabicPeriod"/>
            </a:pPr>
            <a:r>
              <a:rPr lang="en-CA"/>
              <a:t>Restez propre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Quand vous devez porter des gants</a:t>
            </a:r>
            <a:endParaRPr/>
          </a:p>
        </p:txBody>
      </p:sp>
      <p:sp>
        <p:nvSpPr>
          <p:cNvPr id="264" name="Google Shape;264;p3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Coupure ou infection à la main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Quand vous êtes malade</a:t>
            </a:r>
            <a:endParaRPr/>
          </a:p>
        </p:txBody>
      </p:sp>
      <p:sp>
        <p:nvSpPr>
          <p:cNvPr id="270" name="Google Shape;270;p39"/>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Si vous êtes malade, votre corps produit plus de microbes et de micro-organismes que lorsque vous être en bonne santé. Si vous présentez l’un des symptoms suivants, vous ne devez pas preparer ni server des aliments:</a:t>
            </a:r>
            <a:endParaRPr/>
          </a:p>
          <a:p>
            <a:pPr marL="742950" lvl="1" indent="-285750" algn="l" rtl="0">
              <a:spcBef>
                <a:spcPts val="1000"/>
              </a:spcBef>
              <a:spcAft>
                <a:spcPts val="0"/>
              </a:spcAft>
              <a:buSzPts val="1280"/>
              <a:buChar char="▶"/>
            </a:pPr>
            <a:r>
              <a:rPr lang="en-CA"/>
              <a:t>Diarrhée;</a:t>
            </a:r>
            <a:endParaRPr/>
          </a:p>
          <a:p>
            <a:pPr marL="742950" lvl="1" indent="-285750" algn="l" rtl="0">
              <a:spcBef>
                <a:spcPts val="1000"/>
              </a:spcBef>
              <a:spcAft>
                <a:spcPts val="0"/>
              </a:spcAft>
              <a:buSzPts val="1280"/>
              <a:buChar char="▶"/>
            </a:pPr>
            <a:r>
              <a:rPr lang="en-CA"/>
              <a:t>Vomissments;</a:t>
            </a:r>
            <a:endParaRPr/>
          </a:p>
          <a:p>
            <a:pPr marL="742950" lvl="1" indent="-285750" algn="l" rtl="0">
              <a:spcBef>
                <a:spcPts val="1000"/>
              </a:spcBef>
              <a:spcAft>
                <a:spcPts val="0"/>
              </a:spcAft>
              <a:buSzPts val="1280"/>
              <a:buChar char="▶"/>
            </a:pPr>
            <a:r>
              <a:rPr lang="en-CA"/>
              <a:t>Fièvre;</a:t>
            </a:r>
            <a:endParaRPr/>
          </a:p>
          <a:p>
            <a:pPr marL="742950" lvl="1" indent="-285750" algn="l" rtl="0">
              <a:spcBef>
                <a:spcPts val="1000"/>
              </a:spcBef>
              <a:spcAft>
                <a:spcPts val="0"/>
              </a:spcAft>
              <a:buSzPts val="1280"/>
              <a:buChar char="▶"/>
            </a:pPr>
            <a:r>
              <a:rPr lang="en-CA"/>
              <a:t>Maux de gorge;</a:t>
            </a:r>
            <a:endParaRPr/>
          </a:p>
          <a:p>
            <a:pPr marL="742950" lvl="1" indent="-285750" algn="l" rtl="0">
              <a:spcBef>
                <a:spcPts val="1000"/>
              </a:spcBef>
              <a:spcAft>
                <a:spcPts val="0"/>
              </a:spcAft>
              <a:buSzPts val="1280"/>
              <a:buChar char="▶"/>
            </a:pPr>
            <a:r>
              <a:rPr lang="en-CA"/>
              <a:t>Toux ou éternuements persistants.</a:t>
            </a:r>
            <a:endParaRPr/>
          </a:p>
          <a:p>
            <a:pPr marL="742950" lvl="1" indent="-204469" algn="l" rtl="0">
              <a:spcBef>
                <a:spcPts val="1000"/>
              </a:spcBef>
              <a:spcAft>
                <a:spcPts val="0"/>
              </a:spcAft>
              <a:buSzPts val="1280"/>
              <a:buNone/>
            </a:pPr>
            <a:endParaRPr/>
          </a:p>
          <a:p>
            <a:pPr marL="457200" lvl="1" indent="0" algn="l" rtl="0">
              <a:spcBef>
                <a:spcPts val="1000"/>
              </a:spcBef>
              <a:spcAft>
                <a:spcPts val="0"/>
              </a:spcAft>
              <a:buSzPts val="1280"/>
              <a:buNone/>
            </a:pPr>
            <a:r>
              <a:rPr lang="en-CA"/>
              <a:t>N.B. Une personne malade peut seulement retourner au travail s’il n’a pas eu de symptômes pour 24 heures.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Nettoyage et désinfection </a:t>
            </a:r>
            <a:endParaRPr/>
          </a:p>
        </p:txBody>
      </p:sp>
      <p:sp>
        <p:nvSpPr>
          <p:cNvPr id="276" name="Google Shape;276;p40"/>
          <p:cNvSpPr txBox="1">
            <a:spLocks noGrp="1"/>
          </p:cNvSpPr>
          <p:nvPr>
            <p:ph type="body" idx="1"/>
          </p:nvPr>
        </p:nvSpPr>
        <p:spPr>
          <a:xfrm>
            <a:off x="580352" y="1399309"/>
            <a:ext cx="8596668" cy="5154671"/>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Comment nettoyer</a:t>
            </a:r>
            <a:endParaRPr/>
          </a:p>
          <a:p>
            <a:pPr marL="742950" lvl="1" indent="-285750" algn="l" rtl="0">
              <a:spcBef>
                <a:spcPts val="1000"/>
              </a:spcBef>
              <a:spcAft>
                <a:spcPts val="0"/>
              </a:spcAft>
              <a:buSzPts val="1280"/>
              <a:buChar char="▶"/>
            </a:pPr>
            <a:r>
              <a:rPr lang="en-CA"/>
              <a:t>Enlever les morceaux d’aliments, la saleté ou autres;</a:t>
            </a:r>
            <a:endParaRPr/>
          </a:p>
          <a:p>
            <a:pPr marL="742950" lvl="1" indent="-285750" algn="l" rtl="0">
              <a:spcBef>
                <a:spcPts val="1000"/>
              </a:spcBef>
              <a:spcAft>
                <a:spcPts val="0"/>
              </a:spcAft>
              <a:buSzPts val="1280"/>
              <a:buChar char="▶"/>
            </a:pPr>
            <a:r>
              <a:rPr lang="en-CA"/>
              <a:t>Utiliser des nettoyants chimiques et frotter pour enlever le reste;</a:t>
            </a:r>
            <a:endParaRPr/>
          </a:p>
          <a:p>
            <a:pPr marL="742950" lvl="1" indent="-285750" algn="l" rtl="0">
              <a:spcBef>
                <a:spcPts val="1000"/>
              </a:spcBef>
              <a:spcAft>
                <a:spcPts val="0"/>
              </a:spcAft>
              <a:buSzPts val="1280"/>
              <a:buChar char="▶"/>
            </a:pPr>
            <a:r>
              <a:rPr lang="en-CA"/>
              <a:t>Rincer à l’eau chaude du robinet pour enlever les nettoyants chimiques.</a:t>
            </a:r>
            <a:endParaRPr/>
          </a:p>
          <a:p>
            <a:pPr marL="742950" lvl="1" indent="-204469" algn="l" rtl="0">
              <a:spcBef>
                <a:spcPts val="1000"/>
              </a:spcBef>
              <a:spcAft>
                <a:spcPts val="0"/>
              </a:spcAft>
              <a:buSzPts val="1280"/>
              <a:buNone/>
            </a:pPr>
            <a:endParaRPr/>
          </a:p>
          <a:p>
            <a:pPr marL="342900" lvl="0" indent="-342900" algn="l" rtl="0">
              <a:spcBef>
                <a:spcPts val="1000"/>
              </a:spcBef>
              <a:spcAft>
                <a:spcPts val="0"/>
              </a:spcAft>
              <a:buSzPts val="1440"/>
              <a:buChar char="▶"/>
            </a:pPr>
            <a:r>
              <a:rPr lang="en-CA"/>
              <a:t>Comment désinfecter </a:t>
            </a:r>
            <a:r>
              <a:rPr lang="en-CA" sz="1600" i="1"/>
              <a:t>(produits a base de chlore 100 parties par million (ppm); produits à base d’ammonium quaternaire 200 ppm; produits à base d’iode 25 ppm)</a:t>
            </a:r>
            <a:endParaRPr/>
          </a:p>
          <a:p>
            <a:pPr marL="742950" lvl="1" indent="-285750" algn="l" rtl="0">
              <a:spcBef>
                <a:spcPts val="1000"/>
              </a:spcBef>
              <a:spcAft>
                <a:spcPts val="0"/>
              </a:spcAft>
              <a:buSzPts val="1280"/>
              <a:buChar char="▶"/>
            </a:pPr>
            <a:r>
              <a:rPr lang="en-CA"/>
              <a:t>Toujours nettoyer avant de désinfecter;</a:t>
            </a:r>
            <a:endParaRPr/>
          </a:p>
          <a:p>
            <a:pPr marL="742950" lvl="1" indent="-285750" algn="l" rtl="0">
              <a:spcBef>
                <a:spcPts val="1000"/>
              </a:spcBef>
              <a:spcAft>
                <a:spcPts val="0"/>
              </a:spcAft>
              <a:buSzPts val="1280"/>
              <a:buChar char="▶"/>
            </a:pPr>
            <a:r>
              <a:rPr lang="en-CA"/>
              <a:t>Utilsier de l’eau très chaude – sa temperature doit être d’au moins 77°C – ou des porduits chimiques pour enlever les contaminants microbiologiques;</a:t>
            </a:r>
            <a:endParaRPr/>
          </a:p>
          <a:p>
            <a:pPr marL="742950" lvl="1" indent="-285750" algn="l" rtl="0">
              <a:spcBef>
                <a:spcPts val="1000"/>
              </a:spcBef>
              <a:spcAft>
                <a:spcPts val="0"/>
              </a:spcAft>
              <a:buSzPts val="1280"/>
              <a:buChar char="▶"/>
            </a:pPr>
            <a:r>
              <a:rPr lang="en-CA"/>
              <a:t>Assurez-vous que les articles que vous désinfectez sont au contact de la solution chimique ou de l’eau chaude pendant au moins 45 seconds;</a:t>
            </a:r>
            <a:endParaRPr/>
          </a:p>
          <a:p>
            <a:pPr marL="742950" lvl="1" indent="-285750" algn="l" rtl="0">
              <a:spcBef>
                <a:spcPts val="1000"/>
              </a:spcBef>
              <a:spcAft>
                <a:spcPts val="0"/>
              </a:spcAft>
              <a:buSzPts val="1280"/>
              <a:buChar char="▶"/>
            </a:pPr>
            <a:r>
              <a:rPr lang="en-CA"/>
              <a:t>Utilisez des réactifs pour épreuves, des bandelettes réactives ou un thermometer pour vous assurez que votre disinfectant ou votre solution désinfectante fonctionne.</a:t>
            </a:r>
            <a:endParaRPr/>
          </a:p>
          <a:p>
            <a:pPr marL="742950" lvl="1" indent="-204469" algn="l" rtl="0">
              <a:spcBef>
                <a:spcPts val="1000"/>
              </a:spcBef>
              <a:spcAft>
                <a:spcPts val="0"/>
              </a:spcAft>
              <a:buSzPts val="128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Lutte antiparasitaire</a:t>
            </a:r>
            <a:endParaRPr/>
          </a:p>
        </p:txBody>
      </p:sp>
      <p:sp>
        <p:nvSpPr>
          <p:cNvPr id="282" name="Google Shape;282;p41"/>
          <p:cNvSpPr txBox="1">
            <a:spLocks noGrp="1"/>
          </p:cNvSpPr>
          <p:nvPr>
            <p:ph type="body" idx="1"/>
          </p:nvPr>
        </p:nvSpPr>
        <p:spPr>
          <a:xfrm>
            <a:off x="677334" y="2160589"/>
            <a:ext cx="8596668" cy="3949266"/>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Les insects et les rongeurs peuvent contaminer vos denrées alimentaires. Ils peuvent endommager votre bâtiment en causant des dangers électriques ou des risques d’incendie et faire des brèches dans la structure du bâtiment. Leur plus grand danger est la propagation de maladies par contamination des aliments.</a:t>
            </a:r>
            <a:endParaRPr/>
          </a:p>
          <a:p>
            <a:pPr marL="742950" lvl="1" indent="-285750" algn="l" rtl="0">
              <a:spcBef>
                <a:spcPts val="1000"/>
              </a:spcBef>
              <a:spcAft>
                <a:spcPts val="0"/>
              </a:spcAft>
              <a:buSzPts val="1280"/>
              <a:buChar char="▶"/>
            </a:pPr>
            <a:r>
              <a:rPr lang="en-CA"/>
              <a:t>Blattes (coquerelle)</a:t>
            </a:r>
            <a:endParaRPr/>
          </a:p>
          <a:p>
            <a:pPr marL="742950" lvl="1" indent="-285750" algn="l" rtl="0">
              <a:spcBef>
                <a:spcPts val="1000"/>
              </a:spcBef>
              <a:spcAft>
                <a:spcPts val="0"/>
              </a:spcAft>
              <a:buSzPts val="1280"/>
              <a:buChar char="▶"/>
            </a:pPr>
            <a:r>
              <a:rPr lang="en-CA"/>
              <a:t>Mouches</a:t>
            </a:r>
            <a:endParaRPr/>
          </a:p>
          <a:p>
            <a:pPr marL="742950" lvl="1" indent="-285750" algn="l" rtl="0">
              <a:spcBef>
                <a:spcPts val="1000"/>
              </a:spcBef>
              <a:spcAft>
                <a:spcPts val="0"/>
              </a:spcAft>
              <a:buSzPts val="1280"/>
              <a:buChar char="▶"/>
            </a:pPr>
            <a:r>
              <a:rPr lang="en-CA"/>
              <a:t>Rongeur (rats ou souris)</a:t>
            </a:r>
            <a:endParaRPr/>
          </a:p>
          <a:p>
            <a:pPr marL="457200" lvl="1" indent="0" algn="l" rtl="0">
              <a:spcBef>
                <a:spcPts val="1000"/>
              </a:spcBef>
              <a:spcAft>
                <a:spcPts val="0"/>
              </a:spcAft>
              <a:buSzPts val="1280"/>
              <a:buNone/>
            </a:pPr>
            <a:endParaRPr/>
          </a:p>
          <a:p>
            <a:pPr marL="457200" lvl="1" indent="0" algn="l" rtl="0">
              <a:spcBef>
                <a:spcPts val="1000"/>
              </a:spcBef>
              <a:spcAft>
                <a:spcPts val="0"/>
              </a:spcAft>
              <a:buSzPts val="1280"/>
              <a:buNone/>
            </a:pPr>
            <a:r>
              <a:rPr lang="en-CA"/>
              <a:t>N.B. Si vous voyez des blattes ou des rongeurs lors du jour ou dans des endroits bien éclairés, c’est un signe de grave infestation.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Gestion de la salubrité des aliments</a:t>
            </a:r>
            <a:endParaRPr/>
          </a:p>
        </p:txBody>
      </p:sp>
      <p:sp>
        <p:nvSpPr>
          <p:cNvPr id="288" name="Google Shape;288;p4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Le système HACCP (Hazrd Analysis and Critical Control Point) désigne l’analyse des risques et la maîtrise des points critiques. Il s’agit d’un système d’auto-inspection conçu pour maîtriser la contamination physique, chimique, biologique ou par un allergène à toutes les étapes de la transformation des aliments.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HACCP</a:t>
            </a:r>
            <a:br>
              <a:rPr lang="en-CA"/>
            </a:br>
            <a:r>
              <a:rPr lang="en-CA" sz="2000" i="1"/>
              <a:t>(lire page 117 à 124)</a:t>
            </a:r>
            <a:endParaRPr/>
          </a:p>
        </p:txBody>
      </p:sp>
      <p:sp>
        <p:nvSpPr>
          <p:cNvPr id="294" name="Google Shape;294;p4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Le système HACCP repose sur sept principes:</a:t>
            </a:r>
            <a:endParaRPr/>
          </a:p>
          <a:p>
            <a:pPr marL="800100" lvl="1" indent="-342900" algn="l" rtl="0">
              <a:spcBef>
                <a:spcPts val="1000"/>
              </a:spcBef>
              <a:spcAft>
                <a:spcPts val="0"/>
              </a:spcAft>
              <a:buSzPts val="1280"/>
              <a:buFont typeface="Trebuchet MS"/>
              <a:buAutoNum type="arabicPeriod"/>
            </a:pPr>
            <a:r>
              <a:rPr lang="en-CA"/>
              <a:t>Procéder à une analyse des risques;</a:t>
            </a:r>
            <a:endParaRPr/>
          </a:p>
          <a:p>
            <a:pPr marL="800100" lvl="1" indent="-342900" algn="l" rtl="0">
              <a:spcBef>
                <a:spcPts val="1000"/>
              </a:spcBef>
              <a:spcAft>
                <a:spcPts val="0"/>
              </a:spcAft>
              <a:buSzPts val="1280"/>
              <a:buFont typeface="Trebuchet MS"/>
              <a:buAutoNum type="arabicPeriod"/>
            </a:pPr>
            <a:r>
              <a:rPr lang="en-CA"/>
              <a:t>Définir les points critiques</a:t>
            </a:r>
            <a:endParaRPr/>
          </a:p>
          <a:p>
            <a:pPr marL="800100" lvl="1" indent="-342900" algn="l" rtl="0">
              <a:spcBef>
                <a:spcPts val="1000"/>
              </a:spcBef>
              <a:spcAft>
                <a:spcPts val="0"/>
              </a:spcAft>
              <a:buSzPts val="1280"/>
              <a:buFont typeface="Trebuchet MS"/>
              <a:buAutoNum type="arabicPeriod"/>
            </a:pPr>
            <a:r>
              <a:rPr lang="en-CA"/>
              <a:t>Établir les limites critiques</a:t>
            </a:r>
            <a:endParaRPr/>
          </a:p>
          <a:p>
            <a:pPr marL="800100" lvl="1" indent="-342900" algn="l" rtl="0">
              <a:spcBef>
                <a:spcPts val="1000"/>
              </a:spcBef>
              <a:spcAft>
                <a:spcPts val="0"/>
              </a:spcAft>
              <a:buSzPts val="1280"/>
              <a:buFont typeface="Trebuchet MS"/>
              <a:buAutoNum type="arabicPeriod"/>
            </a:pPr>
            <a:r>
              <a:rPr lang="en-CA"/>
              <a:t>Établir un système pour surveiller le contrôle des points critiques;</a:t>
            </a:r>
            <a:endParaRPr/>
          </a:p>
          <a:p>
            <a:pPr marL="800100" lvl="1" indent="-342900" algn="l" rtl="0">
              <a:spcBef>
                <a:spcPts val="1000"/>
              </a:spcBef>
              <a:spcAft>
                <a:spcPts val="0"/>
              </a:spcAft>
              <a:buSzPts val="1280"/>
              <a:buFont typeface="Trebuchet MS"/>
              <a:buAutoNum type="arabicPeriod"/>
            </a:pPr>
            <a:r>
              <a:rPr lang="en-CA"/>
              <a:t>Établir la mesure corrective à prendre quand la surveillance indique qu’un point critique particulier n’est pas contrôlé;</a:t>
            </a:r>
            <a:endParaRPr/>
          </a:p>
          <a:p>
            <a:pPr marL="800100" lvl="1" indent="-342900" algn="l" rtl="0">
              <a:spcBef>
                <a:spcPts val="1000"/>
              </a:spcBef>
              <a:spcAft>
                <a:spcPts val="0"/>
              </a:spcAft>
              <a:buSzPts val="1280"/>
              <a:buFont typeface="Trebuchet MS"/>
              <a:buAutoNum type="arabicPeriod"/>
            </a:pPr>
            <a:r>
              <a:rPr lang="en-CA"/>
              <a:t>Établir les procedures de verification pour confirmer le bon fonctionnement du système HACCP;</a:t>
            </a:r>
            <a:endParaRPr/>
          </a:p>
          <a:p>
            <a:pPr marL="800100" lvl="1" indent="-342900" algn="l" rtl="0">
              <a:spcBef>
                <a:spcPts val="1000"/>
              </a:spcBef>
              <a:spcAft>
                <a:spcPts val="0"/>
              </a:spcAft>
              <a:buSzPts val="1280"/>
              <a:buFont typeface="Trebuchet MS"/>
              <a:buAutoNum type="arabicPeriod"/>
            </a:pPr>
            <a:r>
              <a:rPr lang="en-CA"/>
              <a:t>Établir la documentation concernant toutes les procedures et les dossiers nécessaires à ces principes et à leur application. </a:t>
            </a:r>
            <a:endParaRPr/>
          </a:p>
          <a:p>
            <a:pPr marL="342900" lvl="0" indent="-251459" algn="l" rtl="0">
              <a:spcBef>
                <a:spcPts val="1000"/>
              </a:spcBef>
              <a:spcAft>
                <a:spcPts val="0"/>
              </a:spcAft>
              <a:buSzPts val="1440"/>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4"/>
          <p:cNvSpPr txBox="1">
            <a:spLocks noGrp="1"/>
          </p:cNvSpPr>
          <p:nvPr>
            <p:ph type="title"/>
          </p:nvPr>
        </p:nvSpPr>
        <p:spPr>
          <a:xfrm>
            <a:off x="995989" y="2768600"/>
            <a:ext cx="8596668" cy="13208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rgbClr val="C00000"/>
              </a:buClr>
              <a:buSzPts val="4400"/>
              <a:buFont typeface="Trebuchet MS"/>
              <a:buNone/>
            </a:pPr>
            <a:r>
              <a:rPr lang="en-CA" sz="4400" b="1" dirty="0">
                <a:solidFill>
                  <a:srgbClr val="C00000"/>
                </a:solidFill>
              </a:rPr>
              <a:t>TEST le 26 </a:t>
            </a:r>
            <a:r>
              <a:rPr lang="en-CA" sz="4400" b="1" dirty="0" err="1">
                <a:solidFill>
                  <a:srgbClr val="C00000"/>
                </a:solidFill>
              </a:rPr>
              <a:t>février</a:t>
            </a:r>
            <a:r>
              <a:rPr lang="en-CA" sz="4400" b="1">
                <a:solidFill>
                  <a:srgbClr val="C00000"/>
                </a:solidFill>
              </a:rPr>
              <a:t> 2019</a:t>
            </a:r>
            <a:endParaRPr sz="4400"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Inspection</a:t>
            </a:r>
            <a:endParaRPr/>
          </a:p>
        </p:txBody>
      </p:sp>
      <p:sp>
        <p:nvSpPr>
          <p:cNvPr id="156" name="Google Shape;156;p20"/>
          <p:cNvSpPr txBox="1">
            <a:spLocks noGrp="1"/>
          </p:cNvSpPr>
          <p:nvPr>
            <p:ph type="body" idx="1"/>
          </p:nvPr>
        </p:nvSpPr>
        <p:spPr>
          <a:xfrm>
            <a:off x="677334" y="1488613"/>
            <a:ext cx="8596668" cy="5092295"/>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SzPts val="1332"/>
              <a:buChar char="▶"/>
            </a:pPr>
            <a:r>
              <a:rPr lang="en-CA" sz="1665"/>
              <a:t>Voici ce qui intéresse les inspectrices/inspecteurs de la santé au cours d’une inspection:</a:t>
            </a:r>
            <a:endParaRPr/>
          </a:p>
          <a:p>
            <a:pPr marL="742950" lvl="1" indent="-285750" algn="l" rtl="0">
              <a:lnSpc>
                <a:spcPct val="90000"/>
              </a:lnSpc>
              <a:spcBef>
                <a:spcPts val="1000"/>
              </a:spcBef>
              <a:spcAft>
                <a:spcPts val="0"/>
              </a:spcAft>
              <a:buSzPts val="1184"/>
              <a:buChar char="▶"/>
            </a:pPr>
            <a:r>
              <a:rPr lang="en-CA" sz="1480"/>
              <a:t>Les pratiques de manipulation des aliments qui sont dangereuses;</a:t>
            </a:r>
            <a:endParaRPr/>
          </a:p>
          <a:p>
            <a:pPr marL="742950" lvl="1" indent="-285750" algn="l" rtl="0">
              <a:lnSpc>
                <a:spcPct val="90000"/>
              </a:lnSpc>
              <a:spcBef>
                <a:spcPts val="1000"/>
              </a:spcBef>
              <a:spcAft>
                <a:spcPts val="0"/>
              </a:spcAft>
              <a:buSzPts val="1184"/>
              <a:buChar char="▶"/>
            </a:pPr>
            <a:r>
              <a:rPr lang="en-CA" sz="1480"/>
              <a:t>Les problems d’inobsevation des règlements;</a:t>
            </a:r>
            <a:endParaRPr/>
          </a:p>
          <a:p>
            <a:pPr marL="742950" lvl="1" indent="-285750" algn="l" rtl="0">
              <a:lnSpc>
                <a:spcPct val="90000"/>
              </a:lnSpc>
              <a:spcBef>
                <a:spcPts val="1000"/>
              </a:spcBef>
              <a:spcAft>
                <a:spcPts val="0"/>
              </a:spcAft>
              <a:buSzPts val="1184"/>
              <a:buChar char="▶"/>
            </a:pPr>
            <a:r>
              <a:rPr lang="en-CA" sz="1480"/>
              <a:t>Les maladies d’origine alimentaire et leur éclosion;</a:t>
            </a:r>
            <a:endParaRPr/>
          </a:p>
          <a:p>
            <a:pPr marL="742950" lvl="1" indent="-285750" algn="l" rtl="0">
              <a:lnSpc>
                <a:spcPct val="90000"/>
              </a:lnSpc>
              <a:spcBef>
                <a:spcPts val="1000"/>
              </a:spcBef>
              <a:spcAft>
                <a:spcPts val="0"/>
              </a:spcAft>
              <a:buSzPts val="1184"/>
              <a:buChar char="▶"/>
            </a:pPr>
            <a:r>
              <a:rPr lang="en-CA" sz="1480"/>
              <a:t>Les plaints de consommateurs;</a:t>
            </a:r>
            <a:endParaRPr/>
          </a:p>
          <a:p>
            <a:pPr marL="742950" lvl="1" indent="-285750" algn="l" rtl="0">
              <a:lnSpc>
                <a:spcPct val="90000"/>
              </a:lnSpc>
              <a:spcBef>
                <a:spcPts val="1000"/>
              </a:spcBef>
              <a:spcAft>
                <a:spcPts val="0"/>
              </a:spcAft>
              <a:buSzPts val="1184"/>
              <a:buChar char="▶"/>
            </a:pPr>
            <a:r>
              <a:rPr lang="en-CA" sz="1480"/>
              <a:t>Les mesures à prendre à la suite de rappels d’aliments, d’incendies ou d’inondations et dans les siutations d’urgence.</a:t>
            </a:r>
            <a:endParaRPr/>
          </a:p>
          <a:p>
            <a:pPr marL="342900" lvl="0" indent="-342900" algn="l" rtl="0">
              <a:lnSpc>
                <a:spcPct val="90000"/>
              </a:lnSpc>
              <a:spcBef>
                <a:spcPts val="1000"/>
              </a:spcBef>
              <a:spcAft>
                <a:spcPts val="0"/>
              </a:spcAft>
              <a:buSzPts val="1332"/>
              <a:buChar char="▶"/>
            </a:pPr>
            <a:r>
              <a:rPr lang="en-CA" sz="1665"/>
              <a:t>Autres</a:t>
            </a:r>
            <a:endParaRPr sz="1665"/>
          </a:p>
          <a:p>
            <a:pPr marL="742950" lvl="1" indent="-285750" algn="l" rtl="0">
              <a:lnSpc>
                <a:spcPct val="90000"/>
              </a:lnSpc>
              <a:spcBef>
                <a:spcPts val="1000"/>
              </a:spcBef>
              <a:spcAft>
                <a:spcPts val="0"/>
              </a:spcAft>
              <a:buSzPts val="1184"/>
              <a:buChar char="▶"/>
            </a:pPr>
            <a:r>
              <a:rPr lang="en-CA" sz="1480"/>
              <a:t>La conservation des aliments aux tempréatures recommandés</a:t>
            </a:r>
            <a:endParaRPr sz="1480"/>
          </a:p>
          <a:p>
            <a:pPr marL="742950" lvl="1" indent="-285750" algn="l" rtl="0">
              <a:lnSpc>
                <a:spcPct val="90000"/>
              </a:lnSpc>
              <a:spcBef>
                <a:spcPts val="1000"/>
              </a:spcBef>
              <a:spcAft>
                <a:spcPts val="0"/>
              </a:spcAft>
              <a:buSzPts val="1184"/>
              <a:buChar char="▶"/>
            </a:pPr>
            <a:r>
              <a:rPr lang="en-CA" sz="1480"/>
              <a:t>La protection des aliments contre la contamination et l’adulteration</a:t>
            </a:r>
            <a:endParaRPr sz="1480"/>
          </a:p>
          <a:p>
            <a:pPr marL="742950" lvl="1" indent="-285750" algn="l" rtl="0">
              <a:lnSpc>
                <a:spcPct val="90000"/>
              </a:lnSpc>
              <a:spcBef>
                <a:spcPts val="1000"/>
              </a:spcBef>
              <a:spcAft>
                <a:spcPts val="0"/>
              </a:spcAft>
              <a:buSzPts val="1184"/>
              <a:buChar char="▶"/>
            </a:pPr>
            <a:r>
              <a:rPr lang="en-CA" sz="1480"/>
              <a:t>La désinfection des surfaces qui sont au contact des aliments</a:t>
            </a:r>
            <a:endParaRPr/>
          </a:p>
          <a:p>
            <a:pPr marL="742950" lvl="1" indent="-285750" algn="l" rtl="0">
              <a:lnSpc>
                <a:spcPct val="90000"/>
              </a:lnSpc>
              <a:spcBef>
                <a:spcPts val="1000"/>
              </a:spcBef>
              <a:spcAft>
                <a:spcPts val="0"/>
              </a:spcAft>
              <a:buSzPts val="1184"/>
              <a:buChar char="▶"/>
            </a:pPr>
            <a:r>
              <a:rPr lang="en-CA" sz="1480"/>
              <a:t>L’observation d’une bonne hygiene personnelle par tous les employés</a:t>
            </a:r>
            <a:endParaRPr sz="1480"/>
          </a:p>
          <a:p>
            <a:pPr marL="742950" lvl="1" indent="-285750" algn="l" rtl="0">
              <a:lnSpc>
                <a:spcPct val="90000"/>
              </a:lnSpc>
              <a:spcBef>
                <a:spcPts val="1000"/>
              </a:spcBef>
              <a:spcAft>
                <a:spcPts val="0"/>
              </a:spcAft>
              <a:buSzPts val="1184"/>
              <a:buChar char="▶"/>
            </a:pPr>
            <a:r>
              <a:rPr lang="en-CA" sz="1480"/>
              <a:t>Le nettoyage et la désinfection des ustensiles à usages multiples pour empêcher la propagation des bactéries néfastes</a:t>
            </a:r>
            <a:endParaRPr sz="1480"/>
          </a:p>
          <a:p>
            <a:pPr marL="742950" lvl="1" indent="-285750" algn="l" rtl="0">
              <a:lnSpc>
                <a:spcPct val="90000"/>
              </a:lnSpc>
              <a:spcBef>
                <a:spcPts val="1000"/>
              </a:spcBef>
              <a:spcAft>
                <a:spcPts val="0"/>
              </a:spcAft>
              <a:buSzPts val="1184"/>
              <a:buChar char="▶"/>
            </a:pPr>
            <a:r>
              <a:rPr lang="en-CA" sz="1480"/>
              <a:t>L’entretien du dépôt d’aliments par le propriétaire-exploitant</a:t>
            </a:r>
            <a:endParaRPr sz="1480"/>
          </a:p>
          <a:p>
            <a:pPr marL="457200" lvl="1" indent="0" algn="l" rtl="0">
              <a:lnSpc>
                <a:spcPct val="90000"/>
              </a:lnSpc>
              <a:spcBef>
                <a:spcPts val="1000"/>
              </a:spcBef>
              <a:spcAft>
                <a:spcPts val="0"/>
              </a:spcAft>
              <a:buSzPts val="1184"/>
              <a:buNone/>
            </a:pPr>
            <a:endParaRPr sz="1480"/>
          </a:p>
          <a:p>
            <a:pPr marL="342900" lvl="0" indent="-258318" algn="l" rtl="0">
              <a:lnSpc>
                <a:spcPct val="90000"/>
              </a:lnSpc>
              <a:spcBef>
                <a:spcPts val="1000"/>
              </a:spcBef>
              <a:spcAft>
                <a:spcPts val="0"/>
              </a:spcAft>
              <a:buSzPts val="1332"/>
              <a:buNone/>
            </a:pPr>
            <a:endParaRPr sz="1665"/>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Maladies d’origine alimentaire</a:t>
            </a:r>
            <a:endParaRPr/>
          </a:p>
        </p:txBody>
      </p:sp>
      <p:sp>
        <p:nvSpPr>
          <p:cNvPr id="162" name="Google Shape;162;p21"/>
          <p:cNvSpPr txBox="1">
            <a:spLocks noGrp="1"/>
          </p:cNvSpPr>
          <p:nvPr>
            <p:ph type="body" idx="1"/>
          </p:nvPr>
        </p:nvSpPr>
        <p:spPr>
          <a:xfrm>
            <a:off x="677334" y="1828801"/>
            <a:ext cx="8596668" cy="4779818"/>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Si quelque chose que vous avez bu ou mange vous rend malade, on appelle cela une “maladie d’origine alimentaire”.</a:t>
            </a:r>
            <a:endParaRPr/>
          </a:p>
          <a:p>
            <a:pPr marL="342900" lvl="0" indent="-251459" algn="l" rtl="0">
              <a:spcBef>
                <a:spcPts val="1000"/>
              </a:spcBef>
              <a:spcAft>
                <a:spcPts val="0"/>
              </a:spcAft>
              <a:buSzPts val="1440"/>
              <a:buNone/>
            </a:pPr>
            <a:endParaRPr/>
          </a:p>
          <a:p>
            <a:pPr marL="342900" lvl="0" indent="-342900" algn="l" rtl="0">
              <a:spcBef>
                <a:spcPts val="1000"/>
              </a:spcBef>
              <a:spcAft>
                <a:spcPts val="0"/>
              </a:spcAft>
              <a:buSzPts val="1440"/>
              <a:buChar char="▶"/>
            </a:pPr>
            <a:r>
              <a:rPr lang="en-CA"/>
              <a:t>Symptômes: </a:t>
            </a:r>
            <a:endParaRPr/>
          </a:p>
          <a:p>
            <a:pPr marL="742950" lvl="1" indent="-285750" algn="l" rtl="0">
              <a:spcBef>
                <a:spcPts val="1000"/>
              </a:spcBef>
              <a:spcAft>
                <a:spcPts val="0"/>
              </a:spcAft>
              <a:buSzPts val="1280"/>
              <a:buChar char="▶"/>
            </a:pPr>
            <a:r>
              <a:rPr lang="en-CA"/>
              <a:t>Crampes d’estomac</a:t>
            </a:r>
            <a:endParaRPr/>
          </a:p>
          <a:p>
            <a:pPr marL="742950" lvl="1" indent="-285750" algn="l" rtl="0">
              <a:spcBef>
                <a:spcPts val="1000"/>
              </a:spcBef>
              <a:spcAft>
                <a:spcPts val="0"/>
              </a:spcAft>
              <a:buSzPts val="1280"/>
              <a:buChar char="▶"/>
            </a:pPr>
            <a:r>
              <a:rPr lang="en-CA"/>
              <a:t>Diarrhe</a:t>
            </a:r>
            <a:endParaRPr/>
          </a:p>
          <a:p>
            <a:pPr marL="742950" lvl="1" indent="-285750" algn="l" rtl="0">
              <a:spcBef>
                <a:spcPts val="1000"/>
              </a:spcBef>
              <a:spcAft>
                <a:spcPts val="0"/>
              </a:spcAft>
              <a:buSzPts val="1280"/>
              <a:buChar char="▶"/>
            </a:pPr>
            <a:r>
              <a:rPr lang="en-CA"/>
              <a:t>Vomissements</a:t>
            </a:r>
            <a:endParaRPr/>
          </a:p>
          <a:p>
            <a:pPr marL="742950" lvl="1" indent="-285750" algn="l" rtl="0">
              <a:spcBef>
                <a:spcPts val="1000"/>
              </a:spcBef>
              <a:spcAft>
                <a:spcPts val="0"/>
              </a:spcAft>
              <a:buSzPts val="1280"/>
              <a:buChar char="▶"/>
            </a:pPr>
            <a:r>
              <a:rPr lang="en-CA"/>
              <a:t>Nausée</a:t>
            </a:r>
            <a:endParaRPr/>
          </a:p>
          <a:p>
            <a:pPr marL="742950" lvl="1" indent="-285750" algn="l" rtl="0">
              <a:spcBef>
                <a:spcPts val="1000"/>
              </a:spcBef>
              <a:spcAft>
                <a:spcPts val="0"/>
              </a:spcAft>
              <a:buSzPts val="1280"/>
              <a:buChar char="▶"/>
            </a:pPr>
            <a:r>
              <a:rPr lang="en-CA"/>
              <a:t>Fièvre</a:t>
            </a:r>
            <a:endParaRPr/>
          </a:p>
          <a:p>
            <a:pPr marL="457200" lvl="1" indent="0" algn="l" rtl="0">
              <a:spcBef>
                <a:spcPts val="1000"/>
              </a:spcBef>
              <a:spcAft>
                <a:spcPts val="0"/>
              </a:spcAft>
              <a:buSzPts val="1280"/>
              <a:buNone/>
            </a:pPr>
            <a:endParaRPr/>
          </a:p>
          <a:p>
            <a:pPr marL="457200" lvl="1" indent="0" algn="l" rtl="0">
              <a:spcBef>
                <a:spcPts val="1000"/>
              </a:spcBef>
              <a:spcAft>
                <a:spcPts val="0"/>
              </a:spcAft>
              <a:buSzPts val="1280"/>
              <a:buNone/>
            </a:pPr>
            <a:r>
              <a:rPr lang="en-CA"/>
              <a:t>N.B. Les personnes à risques (enfants, viellards, femme enceinte, personne avec un système immunitaire affaibli)</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Causes des maladies d’origine alimentaire</a:t>
            </a:r>
            <a:endParaRPr/>
          </a:p>
        </p:txBody>
      </p:sp>
      <p:sp>
        <p:nvSpPr>
          <p:cNvPr id="168" name="Google Shape;168;p2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b="1">
                <a:solidFill>
                  <a:srgbClr val="C00000"/>
                </a:solidFill>
              </a:rPr>
              <a:t>La contamination chimique </a:t>
            </a:r>
            <a:r>
              <a:rPr lang="en-CA"/>
              <a:t>(une maladie d’origine alimentaire cause par des substances chimiques est une intoxication alimentaire).</a:t>
            </a:r>
            <a:endParaRPr/>
          </a:p>
          <a:p>
            <a:pPr marL="342900" lvl="0" indent="-251459" algn="l" rtl="0">
              <a:spcBef>
                <a:spcPts val="1000"/>
              </a:spcBef>
              <a:spcAft>
                <a:spcPts val="0"/>
              </a:spcAft>
              <a:buSzPts val="1440"/>
              <a:buNone/>
            </a:pPr>
            <a:endParaRPr/>
          </a:p>
          <a:p>
            <a:pPr marL="342900" lvl="0" indent="-342900" algn="l" rtl="0">
              <a:spcBef>
                <a:spcPts val="1000"/>
              </a:spcBef>
              <a:spcAft>
                <a:spcPts val="0"/>
              </a:spcAft>
              <a:buSzPts val="1440"/>
              <a:buChar char="▶"/>
            </a:pPr>
            <a:r>
              <a:rPr lang="en-CA" b="1">
                <a:solidFill>
                  <a:srgbClr val="C00000"/>
                </a:solidFill>
              </a:rPr>
              <a:t>La contamination physique </a:t>
            </a:r>
            <a:r>
              <a:rPr lang="en-CA"/>
              <a:t>(la saleté, les cheveux, le verre cassé, les clous, les agrafes, les morceaux de metal, etc.)</a:t>
            </a:r>
            <a:endParaRPr/>
          </a:p>
          <a:p>
            <a:pPr marL="342900" lvl="0" indent="-251459" algn="l" rtl="0">
              <a:spcBef>
                <a:spcPts val="1000"/>
              </a:spcBef>
              <a:spcAft>
                <a:spcPts val="0"/>
              </a:spcAft>
              <a:buSzPts val="1440"/>
              <a:buNone/>
            </a:pPr>
            <a:endParaRPr/>
          </a:p>
          <a:p>
            <a:pPr marL="342900" lvl="0" indent="-342900" algn="l" rtl="0">
              <a:spcBef>
                <a:spcPts val="1000"/>
              </a:spcBef>
              <a:spcAft>
                <a:spcPts val="0"/>
              </a:spcAft>
              <a:buSzPts val="1440"/>
              <a:buChar char="▶"/>
            </a:pPr>
            <a:r>
              <a:rPr lang="en-CA" b="1">
                <a:solidFill>
                  <a:srgbClr val="C00000"/>
                </a:solidFill>
              </a:rPr>
              <a:t>Les allergens </a:t>
            </a:r>
            <a:r>
              <a:rPr lang="en-CA"/>
              <a:t>(les allergies)</a:t>
            </a:r>
            <a:endParaRPr/>
          </a:p>
          <a:p>
            <a:pPr marL="342900" lvl="0" indent="-251459" algn="l" rtl="0">
              <a:spcBef>
                <a:spcPts val="1000"/>
              </a:spcBef>
              <a:spcAft>
                <a:spcPts val="0"/>
              </a:spcAft>
              <a:buSzPts val="1440"/>
              <a:buNone/>
            </a:pPr>
            <a:endParaRPr/>
          </a:p>
          <a:p>
            <a:pPr marL="342900" lvl="0" indent="-342900" algn="l" rtl="0">
              <a:spcBef>
                <a:spcPts val="1000"/>
              </a:spcBef>
              <a:spcAft>
                <a:spcPts val="0"/>
              </a:spcAft>
              <a:buSzPts val="1440"/>
              <a:buChar char="▶"/>
            </a:pPr>
            <a:r>
              <a:rPr lang="en-CA" b="1">
                <a:solidFill>
                  <a:srgbClr val="C00000"/>
                </a:solidFill>
              </a:rPr>
              <a:t>La contamination microbiologique </a:t>
            </a:r>
            <a:r>
              <a:rPr lang="en-CA"/>
              <a:t>(les bactéries, les virus, les parasites, la moisissure, la levure, les spores, les protozoaires, etc.)</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Les allergènes et la communication</a:t>
            </a:r>
            <a:endParaRPr/>
          </a:p>
        </p:txBody>
      </p:sp>
      <p:sp>
        <p:nvSpPr>
          <p:cNvPr id="174" name="Google Shape;174;p23"/>
          <p:cNvSpPr txBox="1">
            <a:spLocks noGrp="1"/>
          </p:cNvSpPr>
          <p:nvPr>
            <p:ph type="body" idx="1"/>
          </p:nvPr>
        </p:nvSpPr>
        <p:spPr>
          <a:xfrm>
            <a:off x="677334" y="1399309"/>
            <a:ext cx="8596668" cy="464205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CA"/>
              <a:t>Les ingredients dans les aliments sont cruciaux pour une personne qui a une allergie et qui veut manger à l’extérieur. </a:t>
            </a:r>
            <a:endParaRPr/>
          </a:p>
          <a:p>
            <a:pPr marL="342900" lvl="0" indent="-342900" algn="l" rtl="0">
              <a:spcBef>
                <a:spcPts val="1000"/>
              </a:spcBef>
              <a:spcAft>
                <a:spcPts val="0"/>
              </a:spcAft>
              <a:buSzPts val="1440"/>
              <a:buChar char="▶"/>
            </a:pPr>
            <a:r>
              <a:rPr lang="en-CA"/>
              <a:t>Mesures recommandés:</a:t>
            </a:r>
            <a:endParaRPr/>
          </a:p>
          <a:p>
            <a:pPr marL="742950" lvl="1" indent="-285750" algn="l" rtl="0">
              <a:spcBef>
                <a:spcPts val="1000"/>
              </a:spcBef>
              <a:spcAft>
                <a:spcPts val="0"/>
              </a:spcAft>
              <a:buSzPts val="1280"/>
              <a:buChar char="▶"/>
            </a:pPr>
            <a:r>
              <a:rPr lang="en-CA"/>
              <a:t>Assurez-vous que les ingredients sur vos menus sont exacts;</a:t>
            </a:r>
            <a:endParaRPr/>
          </a:p>
          <a:p>
            <a:pPr marL="742950" lvl="1" indent="-285750" algn="l" rtl="0">
              <a:spcBef>
                <a:spcPts val="1000"/>
              </a:spcBef>
              <a:spcAft>
                <a:spcPts val="0"/>
              </a:spcAft>
              <a:buSzPts val="1280"/>
              <a:buChar char="▶"/>
            </a:pPr>
            <a:r>
              <a:rPr lang="en-CA"/>
              <a:t>Assurez-vous que vos aliments ne sont pas contaminés par d’autres aliments;</a:t>
            </a:r>
            <a:endParaRPr/>
          </a:p>
          <a:p>
            <a:pPr marL="742950" lvl="1" indent="-285750" algn="l" rtl="0">
              <a:spcBef>
                <a:spcPts val="1000"/>
              </a:spcBef>
              <a:spcAft>
                <a:spcPts val="0"/>
              </a:spcAft>
              <a:buSzPts val="1280"/>
              <a:buChar char="▶"/>
            </a:pPr>
            <a:r>
              <a:rPr lang="en-CA"/>
              <a:t>Ayez un classeur de recettes exact et à jour;</a:t>
            </a:r>
            <a:endParaRPr/>
          </a:p>
          <a:p>
            <a:pPr marL="742950" lvl="1" indent="-285750" algn="l" rtl="0">
              <a:spcBef>
                <a:spcPts val="1000"/>
              </a:spcBef>
              <a:spcAft>
                <a:spcPts val="0"/>
              </a:spcAft>
              <a:buSzPts val="1280"/>
              <a:buChar char="▶"/>
            </a:pPr>
            <a:r>
              <a:rPr lang="en-CA"/>
              <a:t>Évitez autant que possible les ingredients connus pour causer des reactions allergiques;</a:t>
            </a:r>
            <a:endParaRPr/>
          </a:p>
          <a:p>
            <a:pPr marL="742950" lvl="1" indent="-285750" algn="l" rtl="0">
              <a:spcBef>
                <a:spcPts val="1000"/>
              </a:spcBef>
              <a:spcAft>
                <a:spcPts val="0"/>
              </a:spcAft>
              <a:buSzPts val="1280"/>
              <a:buChar char="▶"/>
            </a:pPr>
            <a:r>
              <a:rPr lang="en-CA"/>
              <a:t>Renseignez le personnel chargé du service et celui des cuisines sur les plats au menu et sur la façon de gérer les allergies;</a:t>
            </a:r>
            <a:endParaRPr/>
          </a:p>
          <a:p>
            <a:pPr marL="742950" lvl="1" indent="-285750" algn="l" rtl="0">
              <a:spcBef>
                <a:spcPts val="1000"/>
              </a:spcBef>
              <a:spcAft>
                <a:spcPts val="0"/>
              </a:spcAft>
              <a:buSzPts val="1280"/>
              <a:buChar char="▶"/>
            </a:pPr>
            <a:r>
              <a:rPr lang="en-CA"/>
              <a:t>Si vous ne savez pas exactement ce qui entre dans la composition d’un produit, dites-le.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Plaintes</a:t>
            </a:r>
            <a:endParaRPr/>
          </a:p>
        </p:txBody>
      </p:sp>
      <p:sp>
        <p:nvSpPr>
          <p:cNvPr id="180" name="Google Shape;180;p24"/>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2240"/>
              <a:buChar char="▶"/>
            </a:pPr>
            <a:r>
              <a:rPr lang="en-CA" sz="2800"/>
              <a:t>Si votre dépôt d’aliments reçoit une plainte concernant une maladie d’origine alimentaire, vous devez: </a:t>
            </a:r>
            <a:r>
              <a:rPr lang="en-CA" sz="2800" b="1"/>
              <a:t>appeler votre bureau de santé publique pour signaler une éclosion de maladie d’origine alimentaire. </a:t>
            </a:r>
            <a:endParaRPr sz="2800" b="1"/>
          </a:p>
          <a:p>
            <a:pPr marL="342900" lvl="0" indent="-251459" algn="l" rtl="0">
              <a:spcBef>
                <a:spcPts val="1000"/>
              </a:spcBef>
              <a:spcAft>
                <a:spcPts val="0"/>
              </a:spcAft>
              <a:buSzPts val="144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Contamination microbiologique </a:t>
            </a:r>
            <a:endParaRPr/>
          </a:p>
        </p:txBody>
      </p:sp>
      <p:sp>
        <p:nvSpPr>
          <p:cNvPr id="186" name="Google Shape;186;p25"/>
          <p:cNvSpPr txBox="1">
            <a:spLocks noGrp="1"/>
          </p:cNvSpPr>
          <p:nvPr>
            <p:ph type="body" idx="1"/>
          </p:nvPr>
        </p:nvSpPr>
        <p:spPr>
          <a:xfrm>
            <a:off x="677334" y="1565564"/>
            <a:ext cx="8596668" cy="5001491"/>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332"/>
              <a:buChar char="▶"/>
            </a:pPr>
            <a:r>
              <a:rPr lang="en-CA" sz="1665"/>
              <a:t>Les micro-organismes qui nous rendent maladies sont dits “pathogènes”. </a:t>
            </a:r>
            <a:endParaRPr/>
          </a:p>
          <a:p>
            <a:pPr marL="742950" lvl="1" indent="-285750" algn="l" rtl="0">
              <a:spcBef>
                <a:spcPts val="1000"/>
              </a:spcBef>
              <a:spcAft>
                <a:spcPts val="0"/>
              </a:spcAft>
              <a:buSzPts val="1184"/>
              <a:buChar char="▶"/>
            </a:pPr>
            <a:r>
              <a:rPr lang="en-CA" sz="1480"/>
              <a:t>Levures</a:t>
            </a:r>
            <a:endParaRPr sz="1480"/>
          </a:p>
          <a:p>
            <a:pPr marL="742950" lvl="1" indent="-285750" algn="l" rtl="0">
              <a:spcBef>
                <a:spcPts val="1000"/>
              </a:spcBef>
              <a:spcAft>
                <a:spcPts val="0"/>
              </a:spcAft>
              <a:buSzPts val="1184"/>
              <a:buChar char="▶"/>
            </a:pPr>
            <a:r>
              <a:rPr lang="en-CA" sz="1480"/>
              <a:t>Bactéries (campylobacter, listeria, Escherichia coli, Clostridium perfringens, salmonella)</a:t>
            </a:r>
            <a:endParaRPr/>
          </a:p>
          <a:p>
            <a:pPr marL="742950" lvl="1" indent="-285750" algn="l" rtl="0">
              <a:spcBef>
                <a:spcPts val="1000"/>
              </a:spcBef>
              <a:spcAft>
                <a:spcPts val="0"/>
              </a:spcAft>
              <a:buSzPts val="1184"/>
              <a:buChar char="▶"/>
            </a:pPr>
            <a:r>
              <a:rPr lang="en-CA" sz="1480"/>
              <a:t>Virus</a:t>
            </a:r>
            <a:endParaRPr/>
          </a:p>
          <a:p>
            <a:pPr marL="742950" lvl="1" indent="-285750" algn="l" rtl="0">
              <a:spcBef>
                <a:spcPts val="1000"/>
              </a:spcBef>
              <a:spcAft>
                <a:spcPts val="0"/>
              </a:spcAft>
              <a:buSzPts val="1184"/>
              <a:buChar char="▶"/>
            </a:pPr>
            <a:r>
              <a:rPr lang="en-CA" sz="1480"/>
              <a:t>Moisissure</a:t>
            </a:r>
            <a:endParaRPr sz="1480"/>
          </a:p>
          <a:p>
            <a:pPr marL="742950" lvl="1" indent="-285750" algn="l" rtl="0">
              <a:spcBef>
                <a:spcPts val="1000"/>
              </a:spcBef>
              <a:spcAft>
                <a:spcPts val="0"/>
              </a:spcAft>
              <a:buSzPts val="1184"/>
              <a:buChar char="▶"/>
            </a:pPr>
            <a:r>
              <a:rPr lang="en-CA" sz="1480"/>
              <a:t>Parasites</a:t>
            </a:r>
            <a:endParaRPr/>
          </a:p>
          <a:p>
            <a:pPr marL="742950" lvl="1" indent="-285750" algn="l" rtl="0">
              <a:spcBef>
                <a:spcPts val="1000"/>
              </a:spcBef>
              <a:spcAft>
                <a:spcPts val="0"/>
              </a:spcAft>
              <a:buSzPts val="1184"/>
              <a:buChar char="▶"/>
            </a:pPr>
            <a:r>
              <a:rPr lang="en-CA" sz="1480"/>
              <a:t>Protozoaires</a:t>
            </a:r>
            <a:endParaRPr sz="1480"/>
          </a:p>
          <a:p>
            <a:pPr marL="742950" lvl="1" indent="-210566" algn="l" rtl="0">
              <a:spcBef>
                <a:spcPts val="1000"/>
              </a:spcBef>
              <a:spcAft>
                <a:spcPts val="0"/>
              </a:spcAft>
              <a:buSzPts val="1184"/>
              <a:buNone/>
            </a:pPr>
            <a:endParaRPr sz="1480"/>
          </a:p>
          <a:p>
            <a:pPr marL="742950" lvl="1" indent="-210566" algn="l" rtl="0">
              <a:spcBef>
                <a:spcPts val="1000"/>
              </a:spcBef>
              <a:spcAft>
                <a:spcPts val="0"/>
              </a:spcAft>
              <a:buSzPts val="1184"/>
              <a:buNone/>
            </a:pPr>
            <a:endParaRPr sz="1480"/>
          </a:p>
          <a:p>
            <a:pPr marL="457200" lvl="1" indent="0" algn="l" rtl="0">
              <a:spcBef>
                <a:spcPts val="1000"/>
              </a:spcBef>
              <a:spcAft>
                <a:spcPts val="0"/>
              </a:spcAft>
              <a:buSzPts val="1184"/>
              <a:buNone/>
            </a:pPr>
            <a:r>
              <a:rPr lang="en-CA" sz="1480"/>
              <a:t>N.B. </a:t>
            </a:r>
            <a:endParaRPr/>
          </a:p>
          <a:p>
            <a:pPr marL="742950" lvl="1" indent="-285750" algn="l" rtl="0">
              <a:spcBef>
                <a:spcPts val="1000"/>
              </a:spcBef>
              <a:spcAft>
                <a:spcPts val="0"/>
              </a:spcAft>
              <a:buSzPts val="1184"/>
              <a:buFont typeface="Trebuchet MS"/>
              <a:buChar char="-"/>
            </a:pPr>
            <a:r>
              <a:rPr lang="en-CA" sz="1480"/>
              <a:t>Parmi tous les risques, la contamination microbiologiques est la cause la plus fréquente de maladie d’origine alimentaire (plus spécifiquement, les bactéries)</a:t>
            </a:r>
            <a:endParaRPr/>
          </a:p>
          <a:p>
            <a:pPr marL="742950" lvl="1" indent="-285750" algn="l" rtl="0">
              <a:spcBef>
                <a:spcPts val="1000"/>
              </a:spcBef>
              <a:spcAft>
                <a:spcPts val="0"/>
              </a:spcAft>
              <a:buSzPts val="1184"/>
              <a:buFont typeface="Trebuchet MS"/>
              <a:buChar char="-"/>
            </a:pPr>
            <a:r>
              <a:rPr lang="en-CA" sz="1480"/>
              <a:t>Les virus, les protozoaires et les parasites ne se développent pas dans les aliments, mais ils peuvent leur être transmis par un porteur (ex: quelqu’un malade). Les bactéries peuvent, ells aussi, être transmises aux aliments par un porteur.</a:t>
            </a:r>
            <a:endParaRPr sz="148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accent1"/>
              </a:buClr>
              <a:buSzPts val="3600"/>
              <a:buFont typeface="Trebuchet MS"/>
              <a:buNone/>
            </a:pPr>
            <a:r>
              <a:rPr lang="en-CA"/>
              <a:t>Les bactéries</a:t>
            </a:r>
            <a:endParaRPr/>
          </a:p>
        </p:txBody>
      </p:sp>
      <p:sp>
        <p:nvSpPr>
          <p:cNvPr id="192" name="Google Shape;192;p26"/>
          <p:cNvSpPr txBox="1">
            <a:spLocks noGrp="1"/>
          </p:cNvSpPr>
          <p:nvPr>
            <p:ph type="body" idx="1"/>
          </p:nvPr>
        </p:nvSpPr>
        <p:spPr>
          <a:xfrm>
            <a:off x="677334" y="1488613"/>
            <a:ext cx="8596668" cy="520313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SzPts val="1440"/>
              <a:buChar char="▶"/>
            </a:pPr>
            <a:r>
              <a:rPr lang="en-CA"/>
              <a:t>Zone de reserve au frais: </a:t>
            </a:r>
            <a:endParaRPr/>
          </a:p>
          <a:p>
            <a:pPr marL="742950" lvl="1" indent="-285750" algn="l" rtl="0">
              <a:lnSpc>
                <a:spcPct val="90000"/>
              </a:lnSpc>
              <a:spcBef>
                <a:spcPts val="1000"/>
              </a:spcBef>
              <a:spcAft>
                <a:spcPts val="0"/>
              </a:spcAft>
              <a:buSzPts val="1280"/>
              <a:buChar char="▶"/>
            </a:pPr>
            <a:r>
              <a:rPr lang="en-CA"/>
              <a:t>4°C (réfrigérateur)</a:t>
            </a:r>
            <a:endParaRPr/>
          </a:p>
          <a:p>
            <a:pPr marL="742950" lvl="1" indent="-285750" algn="l" rtl="0">
              <a:lnSpc>
                <a:spcPct val="90000"/>
              </a:lnSpc>
              <a:spcBef>
                <a:spcPts val="1000"/>
              </a:spcBef>
              <a:spcAft>
                <a:spcPts val="0"/>
              </a:spcAft>
              <a:buSzPts val="1280"/>
              <a:buChar char="▶"/>
            </a:pPr>
            <a:r>
              <a:rPr lang="en-CA"/>
              <a:t>-18° (congélateur)</a:t>
            </a:r>
            <a:endParaRPr/>
          </a:p>
          <a:p>
            <a:pPr marL="742950" lvl="1" indent="-204469" algn="l" rtl="0">
              <a:lnSpc>
                <a:spcPct val="90000"/>
              </a:lnSpc>
              <a:spcBef>
                <a:spcPts val="1000"/>
              </a:spcBef>
              <a:spcAft>
                <a:spcPts val="0"/>
              </a:spcAft>
              <a:buSzPts val="1280"/>
              <a:buNone/>
            </a:pPr>
            <a:endParaRPr/>
          </a:p>
          <a:p>
            <a:pPr marL="342900" lvl="0" indent="-342900" algn="l" rtl="0">
              <a:lnSpc>
                <a:spcPct val="90000"/>
              </a:lnSpc>
              <a:spcBef>
                <a:spcPts val="1000"/>
              </a:spcBef>
              <a:spcAft>
                <a:spcPts val="0"/>
              </a:spcAft>
              <a:buSzPts val="1440"/>
              <a:buChar char="▶"/>
            </a:pPr>
            <a:r>
              <a:rPr lang="en-CA"/>
              <a:t>Zone dangeureuse: </a:t>
            </a:r>
            <a:endParaRPr/>
          </a:p>
          <a:p>
            <a:pPr marL="742950" lvl="1" indent="-285750" algn="l" rtl="0">
              <a:lnSpc>
                <a:spcPct val="90000"/>
              </a:lnSpc>
              <a:spcBef>
                <a:spcPts val="1000"/>
              </a:spcBef>
              <a:spcAft>
                <a:spcPts val="0"/>
              </a:spcAft>
              <a:buSzPts val="1280"/>
              <a:buChar char="▶"/>
            </a:pPr>
            <a:r>
              <a:rPr lang="en-CA"/>
              <a:t>entre 4 et 60°C (croissance rapides des bactéries)</a:t>
            </a:r>
            <a:endParaRPr/>
          </a:p>
          <a:p>
            <a:pPr marL="742950" lvl="1" indent="-204469" algn="l" rtl="0">
              <a:lnSpc>
                <a:spcPct val="90000"/>
              </a:lnSpc>
              <a:spcBef>
                <a:spcPts val="1000"/>
              </a:spcBef>
              <a:spcAft>
                <a:spcPts val="0"/>
              </a:spcAft>
              <a:buSzPts val="1280"/>
              <a:buNone/>
            </a:pPr>
            <a:endParaRPr/>
          </a:p>
          <a:p>
            <a:pPr marL="342900" lvl="0" indent="-342900" algn="l" rtl="0">
              <a:lnSpc>
                <a:spcPct val="90000"/>
              </a:lnSpc>
              <a:spcBef>
                <a:spcPts val="1000"/>
              </a:spcBef>
              <a:spcAft>
                <a:spcPts val="0"/>
              </a:spcAft>
              <a:buSzPts val="1440"/>
              <a:buChar char="▶"/>
            </a:pPr>
            <a:r>
              <a:rPr lang="en-CA"/>
              <a:t>Zone de reserve au chaud: </a:t>
            </a:r>
            <a:endParaRPr/>
          </a:p>
          <a:p>
            <a:pPr marL="742950" lvl="1" indent="-285750" algn="l" rtl="0">
              <a:lnSpc>
                <a:spcPct val="90000"/>
              </a:lnSpc>
              <a:spcBef>
                <a:spcPts val="1000"/>
              </a:spcBef>
              <a:spcAft>
                <a:spcPts val="0"/>
              </a:spcAft>
              <a:buSzPts val="1280"/>
              <a:buChar char="▶"/>
            </a:pPr>
            <a:r>
              <a:rPr lang="en-CA"/>
              <a:t>60°C + (aucune croissance bactérienne)</a:t>
            </a:r>
            <a:endParaRPr/>
          </a:p>
          <a:p>
            <a:pPr marL="742950" lvl="1" indent="-204469" algn="l" rtl="0">
              <a:lnSpc>
                <a:spcPct val="90000"/>
              </a:lnSpc>
              <a:spcBef>
                <a:spcPts val="1000"/>
              </a:spcBef>
              <a:spcAft>
                <a:spcPts val="0"/>
              </a:spcAft>
              <a:buSzPts val="1280"/>
              <a:buNone/>
            </a:pPr>
            <a:endParaRPr/>
          </a:p>
          <a:p>
            <a:pPr marL="742950" lvl="1" indent="-204469" algn="l" rtl="0">
              <a:lnSpc>
                <a:spcPct val="90000"/>
              </a:lnSpc>
              <a:spcBef>
                <a:spcPts val="1000"/>
              </a:spcBef>
              <a:spcAft>
                <a:spcPts val="0"/>
              </a:spcAft>
              <a:buSzPts val="1280"/>
              <a:buNone/>
            </a:pPr>
            <a:endParaRPr/>
          </a:p>
          <a:p>
            <a:pPr marL="457200" lvl="1" indent="0" algn="l" rtl="0">
              <a:lnSpc>
                <a:spcPct val="90000"/>
              </a:lnSpc>
              <a:spcBef>
                <a:spcPts val="1000"/>
              </a:spcBef>
              <a:spcAft>
                <a:spcPts val="0"/>
              </a:spcAft>
              <a:buSzPts val="1280"/>
              <a:buNone/>
            </a:pPr>
            <a:r>
              <a:rPr lang="en-CA"/>
              <a:t>N.B. Les bactéries se développent le mieux en presence d’une bonne source d’aliments ou de nutriments. Le principal nutriment des bactéries est la protéine. Les aliments riches en proteins sont: la viande, le poisson, la volaille (Poulet ou dinde), les oeufs et les produits laitiers)</a:t>
            </a:r>
            <a:endParaRPr/>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1876</Words>
  <Application>Microsoft Office PowerPoint</Application>
  <PresentationFormat>Grand écran</PresentationFormat>
  <Paragraphs>180</Paragraphs>
  <Slides>27</Slides>
  <Notes>27</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27</vt:i4>
      </vt:variant>
    </vt:vector>
  </HeadingPairs>
  <TitlesOfParts>
    <vt:vector size="31" baseType="lpstr">
      <vt:lpstr>Arial</vt:lpstr>
      <vt:lpstr>Noto Sans Symbols</vt:lpstr>
      <vt:lpstr>Trebuchet MS</vt:lpstr>
      <vt:lpstr>Facet</vt:lpstr>
      <vt:lpstr>La salubrité des aliments</vt:lpstr>
      <vt:lpstr>Introduction</vt:lpstr>
      <vt:lpstr>Inspection</vt:lpstr>
      <vt:lpstr>Maladies d’origine alimentaire</vt:lpstr>
      <vt:lpstr>Causes des maladies d’origine alimentaire</vt:lpstr>
      <vt:lpstr>Les allergènes et la communication</vt:lpstr>
      <vt:lpstr>Plaintes</vt:lpstr>
      <vt:lpstr>Contamination microbiologique </vt:lpstr>
      <vt:lpstr>Les bactéries</vt:lpstr>
      <vt:lpstr>Le thermomètre</vt:lpstr>
      <vt:lpstr>Séquence de la salubrité alimentaire</vt:lpstr>
      <vt:lpstr>Réception et entreposage</vt:lpstr>
      <vt:lpstr>Congélation</vt:lpstr>
      <vt:lpstr>Réfrigération</vt:lpstr>
      <vt:lpstr>Cuisson de la viande</vt:lpstr>
      <vt:lpstr>Réserve au chaud et au frais</vt:lpstr>
      <vt:lpstr>Refroidissement</vt:lpstr>
      <vt:lpstr>Contamination microbiologique</vt:lpstr>
      <vt:lpstr>Hygiène personnelle</vt:lpstr>
      <vt:lpstr>Comment laver ses mains</vt:lpstr>
      <vt:lpstr>Quand vous devez porter des gants</vt:lpstr>
      <vt:lpstr>Quand vous êtes malade</vt:lpstr>
      <vt:lpstr>Nettoyage et désinfection </vt:lpstr>
      <vt:lpstr>Lutte antiparasitaire</vt:lpstr>
      <vt:lpstr>Gestion de la salubrité des aliments</vt:lpstr>
      <vt:lpstr>HACCP (lire page 117 à 124)</vt:lpstr>
      <vt:lpstr>TEST le 26 février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salubrité des aliments</dc:title>
  <dc:creator>Isabelle</dc:creator>
  <cp:lastModifiedBy>Katry Maurice</cp:lastModifiedBy>
  <cp:revision>3</cp:revision>
  <dcterms:modified xsi:type="dcterms:W3CDTF">2019-02-20T14:39:34Z</dcterms:modified>
</cp:coreProperties>
</file>